
<file path=[Content_Types].xml><?xml version="1.0" encoding="utf-8"?>
<Types xmlns="http://schemas.openxmlformats.org/package/2006/content-types">
  <Override PartName="/_rels/.rels" ContentType="application/vnd.openxmlformats-package.relationships+xml"/>
  <Override PartName="/ppt/notesSlides/notesSlide98.xml" ContentType="application/vnd.openxmlformats-officedocument.presentationml.notesSlide+xml"/>
  <Override PartName="/ppt/notesSlides/notesSlide121.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_rels/notesSlide52.xml.rels" ContentType="application/vnd.openxmlformats-package.relationships+xml"/>
  <Override PartName="/ppt/notesSlides/_rels/notesSlide98.xml.rels" ContentType="application/vnd.openxmlformats-package.relationships+xml"/>
  <Override PartName="/ppt/notesSlides/_rels/notesSlide12.xml.rels" ContentType="application/vnd.openxmlformats-package.relationships+xml"/>
  <Override PartName="/ppt/notesSlides/_rels/notesSlide82.xml.rels" ContentType="application/vnd.openxmlformats-package.relationships+xml"/>
  <Override PartName="/ppt/notesSlides/_rels/notesSlide118.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121.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32.xml.rels" ContentType="application/vnd.openxmlformats-package.relationships+xml"/>
  <Override PartName="/ppt/notesSlides/_rels/notesSlide106.xml.rels" ContentType="application/vnd.openxmlformats-package.relationships+xml"/>
  <Override PartName="/ppt/notesSlides/_rels/notesSlide30.xml.rels" ContentType="application/vnd.openxmlformats-package.relationships+xml"/>
  <Override PartName="/ppt/notesSlides/_rels/notesSlide53.xml.rels" ContentType="application/vnd.openxmlformats-package.relationships+xml"/>
  <Override PartName="/ppt/notesSlides/_rels/notesSlide99.xml.rels" ContentType="application/vnd.openxmlformats-package.relationships+xml"/>
  <Override PartName="/ppt/notesSlides/_rels/notesSlide97.xml.rels" ContentType="application/vnd.openxmlformats-package.relationships+xml"/>
  <Override PartName="/ppt/notesSlides/_rels/notesSlide72.xml.rels" ContentType="application/vnd.openxmlformats-package.relationships+xml"/>
  <Override PartName="/ppt/notesSlides/_rels/notesSlide15.xml.rels" ContentType="application/vnd.openxmlformats-package.relationships+xml"/>
  <Override PartName="/ppt/notesSlides/_rels/notesSlide83.xml.rels" ContentType="application/vnd.openxmlformats-package.relationships+xml"/>
  <Override PartName="/ppt/notesSlides/_rels/notesSlide81.xml.rels" ContentType="application/vnd.openxmlformats-package.relationships+xml"/>
  <Override PartName="/ppt/notesSlides/_rels/notesSlide45.xml.rels" ContentType="application/vnd.openxmlformats-package.relationships+xml"/>
  <Override PartName="/ppt/notesSlides/_rels/notesSlide117.xml.rels" ContentType="application/vnd.openxmlformats-package.relationships+xml"/>
  <Override PartName="/ppt/notesSlides/_rels/notesSlide115.xml.rels" ContentType="application/vnd.openxmlformats-package.relationships+xml"/>
  <Override PartName="/ppt/notesSlides/_rels/notesSlide111.xml.rels" ContentType="application/vnd.openxmlformats-package.relationships+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26.xml.rels" ContentType="application/vnd.openxmlformats-package.relationships+xml"/>
  <Override PartName="/ppt/notesSlides/_rels/notesSlide120.xml.rels" ContentType="application/vnd.openxmlformats-package.relationships+xml"/>
  <Override PartName="/ppt/notesSlides/_rels/notesSlide47.xml.rels" ContentType="application/vnd.openxmlformats-package.relationships+xml"/>
  <Override PartName="/ppt/notesSlides/_rels/notesSlide109.xml.rels" ContentType="application/vnd.openxmlformats-package.relationships+xml"/>
  <Override PartName="/ppt/notesSlides/_rels/notesSlide79.xml.rels" ContentType="application/vnd.openxmlformats-package.relationships+xml"/>
  <Override PartName="/ppt/notesSlides/notesSlide57.xml" ContentType="application/vnd.openxmlformats-officedocument.presentationml.notesSlide+xml"/>
  <Override PartName="/ppt/notesSlides/notesSlide7.xml" ContentType="application/vnd.openxmlformats-officedocument.presentationml.notesSlide+xml"/>
  <Override PartName="/ppt/notesSlides/notesSlide109.xml" ContentType="application/vnd.openxmlformats-officedocument.presentationml.notesSlide+xml"/>
  <Override PartName="/ppt/notesSlides/notesSlide118.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82.xml" ContentType="application/vnd.openxmlformats-officedocument.presentationml.notesSlide+xml"/>
  <Override PartName="/ppt/notesSlides/notesSlide32.xml" ContentType="application/vnd.openxmlformats-officedocument.presentationml.notesSlide+xml"/>
  <Override PartName="/ppt/notesSlides/notesSlide25.xml" ContentType="application/vnd.openxmlformats-officedocument.presentationml.notesSlide+xml"/>
  <Override PartName="/ppt/notesSlides/notesSlide52.xml" ContentType="application/vnd.openxmlformats-officedocument.presentationml.notesSlide+xml"/>
  <Override PartName="/ppt/notesSlides/notesSlide79.xml" ContentType="application/vnd.openxmlformats-officedocument.presentationml.notesSlide+xml"/>
  <Override PartName="/ppt/notesSlides/notesSlide45.xml" ContentType="application/vnd.openxmlformats-officedocument.presentationml.notesSlide+xml"/>
  <Override PartName="/ppt/notesSlides/notesSlide97.xml" ContentType="application/vnd.openxmlformats-officedocument.presentationml.notesSlide+xml"/>
  <Override PartName="/ppt/notesSlides/notesSlide111.xml" ContentType="application/vnd.openxmlformats-officedocument.presentationml.notesSlide+xml"/>
  <Override PartName="/ppt/notesSlides/notesSlide29.xml" ContentType="application/vnd.openxmlformats-officedocument.presentationml.notesSlide+xml"/>
  <Override PartName="/ppt/notesSlides/notesSlide120.xml" ContentType="application/vnd.openxmlformats-officedocument.presentationml.notesSlide+xml"/>
  <Override PartName="/ppt/notesSlides/notesSlide99.xml" ContentType="application/vnd.openxmlformats-officedocument.presentationml.notesSlide+xml"/>
  <Override PartName="/ppt/notesSlides/notesSlide4.xml" ContentType="application/vnd.openxmlformats-officedocument.presentationml.notesSlide+xml"/>
  <Override PartName="/ppt/notesSlides/notesSlide47.xml" ContentType="application/vnd.openxmlformats-officedocument.presentationml.notesSlide+xml"/>
  <Override PartName="/ppt/notesSlides/notesSlide106.xml" ContentType="application/vnd.openxmlformats-officedocument.presentationml.notesSlide+xml"/>
  <Override PartName="/ppt/notesSlides/notesSlide6.xml" ContentType="application/vnd.openxmlformats-officedocument.presentationml.notesSlide+xml"/>
  <Override PartName="/ppt/notesSlides/notesSlide115.xml" ContentType="application/vnd.openxmlformats-officedocument.presentationml.notesSlide+xml"/>
  <Override PartName="/ppt/notesSlides/notesSlide117.xml" ContentType="application/vnd.openxmlformats-officedocument.presentationml.notesSlide+xml"/>
  <Override PartName="/ppt/notesSlides/notesSlide72.xml" ContentType="application/vnd.openxmlformats-officedocument.presentationml.notesSlide+xml"/>
  <Override PartName="/ppt/notesSlides/notesSlide81.xml" ContentType="application/vnd.openxmlformats-officedocument.presentationml.notesSlide+xml"/>
  <Override PartName="/ppt/notesSlides/notesSlide83.xml" ContentType="application/vnd.openxmlformats-officedocument.presentationml.notesSlide+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53.xml" ContentType="application/vnd.openxmlformats-officedocument.presentationml.notesSlide+xml"/>
  <Override PartName="/ppt/_rels/presentation.xml.rels" ContentType="application/vnd.openxmlformats-package.relationships+xml"/>
  <Override PartName="/ppt/media/image8.png" ContentType="image/png"/>
  <Override PartName="/ppt/media/image10.png" ContentType="image/png"/>
  <Override PartName="/ppt/media/image12.png" ContentType="image/png"/>
  <Override PartName="/ppt/media/image30.png" ContentType="image/png"/>
  <Override PartName="/ppt/media/image14.png" ContentType="image/png"/>
  <Override PartName="/ppt/media/image23.png" ContentType="image/png"/>
  <Override PartName="/ppt/media/image32.png" ContentType="image/png"/>
  <Override PartName="/ppt/media/image16.png" ContentType="image/png"/>
  <Override PartName="/ppt/media/image24.jpeg" ContentType="image/jpeg"/>
  <Override PartName="/ppt/media/image25.png" ContentType="image/png"/>
  <Override PartName="/ppt/media/image34.png" ContentType="image/png"/>
  <Override PartName="/ppt/media/image27.png" ContentType="image/png"/>
  <Override PartName="/ppt/media/image1.png" ContentType="image/png"/>
  <Override PartName="/ppt/media/image29.png" ContentType="image/png"/>
  <Override PartName="/ppt/media/image38.png" ContentType="image/png"/>
  <Override PartName="/ppt/media/image3.png" ContentType="image/png"/>
  <Override PartName="/ppt/media/image17.jpeg" ContentType="image/jpeg"/>
  <Override PartName="/ppt/media/image5.png" ContentType="image/png"/>
  <Override PartName="/ppt/media/image7.png" ContentType="image/png"/>
  <Override PartName="/ppt/media/image9.png" ContentType="image/png"/>
  <Override PartName="/ppt/media/image11.png" ContentType="image/png"/>
  <Override PartName="/ppt/media/image20.png" ContentType="image/png"/>
  <Override PartName="/ppt/media/image21.jpeg" ContentType="image/jpeg"/>
  <Override PartName="/ppt/media/image13.png" ContentType="image/png"/>
  <Override PartName="/ppt/media/image22.png" ContentType="image/png"/>
  <Override PartName="/ppt/media/image31.png" ContentType="image/png"/>
  <Override PartName="/ppt/media/image40.png" ContentType="image/png"/>
  <Override PartName="/ppt/media/image15.png" ContentType="image/png"/>
  <Override PartName="/ppt/media/image33.png" ContentType="image/png"/>
  <Override PartName="/ppt/media/image26.gif" ContentType="image/gif"/>
  <Override PartName="/ppt/media/image19.png" ContentType="image/png"/>
  <Override PartName="/ppt/media/image28.png" ContentType="image/png"/>
  <Override PartName="/ppt/media/image2.png" ContentType="image/png"/>
  <Override PartName="/ppt/media/image35.wmf" ContentType="image/x-wmf"/>
  <Override PartName="/ppt/media/image39.png" ContentType="image/png"/>
  <Override PartName="/ppt/media/image4.png" ContentType="image/png"/>
  <Override PartName="/ppt/media/image37.wmf" ContentType="image/x-wmf"/>
  <Override PartName="/ppt/media/image18.jpeg" ContentType="image/jpeg"/>
  <Override PartName="/ppt/media/image6.png" ContentType="image/png"/>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_rels/slideLayout37.xml.rels" ContentType="application/vnd.openxmlformats-package.relationships+xml"/>
  <Override PartName="/ppt/slideLayouts/_rels/slideLayout12.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1.xml.rels" ContentType="application/vnd.openxmlformats-package.relationships+xml"/>
  <Override PartName="/ppt/slideLayouts/_rels/slideLayout42.xml.rels" ContentType="application/vnd.openxmlformats-package.relationships+xml"/>
  <Override PartName="/ppt/slideLayouts/_rels/slideLayout40.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13.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34.xml.rels" ContentType="application/vnd.openxmlformats-package.relationships+xml"/>
  <Override PartName="/ppt/slideLayouts/_rels/slideLayout32.xml.rels" ContentType="application/vnd.openxmlformats-package.relationships+xml"/>
  <Override PartName="/ppt/slideLayouts/_rels/slideLayout30.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15.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41.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117.xml" ContentType="application/vnd.openxmlformats-officedocument.presentationml.slide+xml"/>
  <Override PartName="/ppt/slides/slide81.xml" ContentType="application/vnd.openxmlformats-officedocument.presentationml.slide+xml"/>
  <Override PartName="/ppt/slides/slide88.xml" ContentType="application/vnd.openxmlformats-officedocument.presentationml.slide+xml"/>
  <Override PartName="/ppt/slides/slide15.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125.xml" ContentType="application/vnd.openxmlformats-officedocument.presentationml.slide+xml"/>
  <Override PartName="/ppt/slides/slide96.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xml" ContentType="application/vnd.openxmlformats-officedocument.presentationml.slide+xml"/>
  <Override PartName="/ppt/slides/slide67.xml" ContentType="application/vnd.openxmlformats-officedocument.presentationml.slide+xml"/>
  <Override PartName="/ppt/slides/slide8.xml" ContentType="application/vnd.openxmlformats-officedocument.presentationml.slide+xml"/>
  <Override PartName="/ppt/slides/slide31.xml" ContentType="application/vnd.openxmlformats-officedocument.presentationml.slide+xml"/>
  <Override PartName="/ppt/slides/slide38.xml" ContentType="application/vnd.openxmlformats-officedocument.presentationml.slide+xml"/>
  <Override PartName="/ppt/slides/slide104.xml" ContentType="application/vnd.openxmlformats-officedocument.presentationml.slide+xml"/>
  <Override PartName="/ppt/slides/slide75.xml" ContentType="application/vnd.openxmlformats-officedocument.presentationml.slide+xml"/>
  <Override PartName="/ppt/slides/slide46.xml" ContentType="application/vnd.openxmlformats-officedocument.presentationml.slide+xml"/>
  <Override PartName="/ppt/slides/slide112.xml" ContentType="application/vnd.openxmlformats-officedocument.presentationml.slide+xml"/>
  <Override PartName="/ppt/slides/slide119.xml" ContentType="application/vnd.openxmlformats-officedocument.presentationml.slide+xml"/>
  <Override PartName="/ppt/slides/slide83.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54.xml" ContentType="application/vnd.openxmlformats-officedocument.presentationml.slide+xml"/>
  <Override PartName="/ppt/slides/slide120.xml" ContentType="application/vnd.openxmlformats-officedocument.presentationml.slide+xml"/>
  <Override PartName="/ppt/slides/slide127.xml" ContentType="application/vnd.openxmlformats-officedocument.presentationml.slide+xml"/>
  <Override PartName="/ppt/slides/slide91.xml" ContentType="application/vnd.openxmlformats-officedocument.presentationml.slide+xml"/>
  <Override PartName="/ppt/slides/slide9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3.xml" ContentType="application/vnd.openxmlformats-officedocument.presentationml.slide+xml"/>
  <Override PartName="/ppt/slides/slide69.xml" ContentType="application/vnd.openxmlformats-officedocument.presentationml.slide+xml"/>
  <Override PartName="/ppt/slides/slide33.xml" ContentType="application/vnd.openxmlformats-officedocument.presentationml.slide+xml"/>
  <Override PartName="/ppt/slides/slide106.xml" ContentType="application/vnd.openxmlformats-officedocument.presentationml.slide+xml"/>
  <Override PartName="/ppt/slides/slide70.xml" ContentType="application/vnd.openxmlformats-officedocument.presentationml.slide+xml"/>
  <Override PartName="/ppt/slides/slide77.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114.xml" ContentType="application/vnd.openxmlformats-officedocument.presentationml.slide+xml"/>
  <Override PartName="/ppt/slides/slide8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56.xml" ContentType="application/vnd.openxmlformats-officedocument.presentationml.slide+xml"/>
  <Override PartName="/ppt/slides/slide122.xml" ContentType="application/vnd.openxmlformats-officedocument.presentationml.slide+xml"/>
  <Override PartName="/ppt/slides/slide93.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5.xml" ContentType="application/vnd.openxmlformats-officedocument.presentationml.slide+xml"/>
  <Override PartName="/ppt/slides/slide35.xml" ContentType="application/vnd.openxmlformats-officedocument.presentationml.slide+xml"/>
  <Override PartName="/ppt/slides/slide101.xml" ContentType="application/vnd.openxmlformats-officedocument.presentationml.slide+xml"/>
  <Override PartName="/ppt/slides/slide108.xml" ContentType="application/vnd.openxmlformats-officedocument.presentationml.slide+xml"/>
  <Override PartName="/ppt/slides/slide72.xml" ContentType="application/vnd.openxmlformats-officedocument.presentationml.slide+xml"/>
  <Override PartName="/ppt/slides/slide79.xml" ContentType="application/vnd.openxmlformats-officedocument.presentationml.slide+xml"/>
  <Override PartName="/ppt/slides/slide43.xml" ContentType="application/vnd.openxmlformats-officedocument.presentationml.slide+xml"/>
  <Override PartName="/ppt/slides/slide116.xml" ContentType="application/vnd.openxmlformats-officedocument.presentationml.slide+xml"/>
  <Override PartName="/ppt/slides/slide80.xml" ContentType="application/vnd.openxmlformats-officedocument.presentationml.slide+xml"/>
  <Override PartName="/ppt/slides/slide87.xml" ContentType="application/vnd.openxmlformats-officedocument.presentationml.slide+xml"/>
  <Override PartName="/ppt/slides/slide14.xml" ContentType="application/vnd.openxmlformats-officedocument.presentationml.slide+xml"/>
  <Override PartName="/ppt/slides/slide51.xml" ContentType="application/vnd.openxmlformats-officedocument.presentationml.slide+xml"/>
  <Override PartName="/ppt/slides/slide58.xml" ContentType="application/vnd.openxmlformats-officedocument.presentationml.slide+xml"/>
  <Override PartName="/ppt/slides/slide124.xml" ContentType="application/vnd.openxmlformats-officedocument.presentationml.slide+xml"/>
  <Override PartName="/ppt/slides/slide95.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103.xml" ContentType="application/vnd.openxmlformats-officedocument.presentationml.slide+xml"/>
  <Override PartName="/ppt/slides/slide74.xml" ContentType="application/vnd.openxmlformats-officedocument.presentationml.slide+xml"/>
  <Override PartName="/ppt/slides/slide45.xml" ContentType="application/vnd.openxmlformats-officedocument.presentationml.slide+xml"/>
  <Override PartName="/ppt/slides/slide111.xml" ContentType="application/vnd.openxmlformats-officedocument.presentationml.slide+xml"/>
  <Override PartName="/ppt/slides/slide118.xml" ContentType="application/vnd.openxmlformats-officedocument.presentationml.slide+xml"/>
  <Override PartName="/ppt/slides/slide82.xml" ContentType="application/vnd.openxmlformats-officedocument.presentationml.slide+xml"/>
  <Override PartName="/ppt/slides/slide89.xml" ContentType="application/vnd.openxmlformats-officedocument.presentationml.slide+xml"/>
  <Override PartName="/ppt/slides/slide16.xml" ContentType="application/vnd.openxmlformats-officedocument.presentationml.slide+xml"/>
  <Override PartName="/ppt/slides/slide53.xml" ContentType="application/vnd.openxmlformats-officedocument.presentationml.slide+xml"/>
  <Override PartName="/ppt/slides/slide126.xml" ContentType="application/vnd.openxmlformats-officedocument.presentationml.slide+xml"/>
  <Override PartName="/ppt/slides/slide90.xml" ContentType="application/vnd.openxmlformats-officedocument.presentationml.slide+xml"/>
  <Override PartName="/ppt/slides/slide97.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2.xml" ContentType="application/vnd.openxmlformats-officedocument.presentationml.slide+xml"/>
  <Override PartName="/ppt/slides/slide68.xml" ContentType="application/vnd.openxmlformats-officedocument.presentationml.slide+xml"/>
  <Override PartName="/ppt/slides/slide9.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105.xml" ContentType="application/vnd.openxmlformats-officedocument.presentationml.slide+xml"/>
  <Override PartName="/ppt/slides/slide76.xml" ContentType="application/vnd.openxmlformats-officedocument.presentationml.slide+xml"/>
  <Override PartName="/ppt/slides/slide40.xml" ContentType="application/vnd.openxmlformats-officedocument.presentationml.slide+xml"/>
  <Override PartName="/ppt/slides/slide47.xml" ContentType="application/vnd.openxmlformats-officedocument.presentationml.slide+xml"/>
  <Override PartName="/ppt/slides/slide113.xml" ContentType="application/vnd.openxmlformats-officedocument.presentationml.slide+xml"/>
  <Override PartName="/ppt/slides/slide84.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55.xml" ContentType="application/vnd.openxmlformats-officedocument.presentationml.slide+xml"/>
  <Override PartName="/ppt/slides/slide121.xml" ContentType="application/vnd.openxmlformats-officedocument.presentationml.slide+xml"/>
  <Override PartName="/ppt/slides/slide92.xml" ContentType="application/vnd.openxmlformats-officedocument.presentationml.slide+xml"/>
  <Override PartName="/ppt/slides/slide99.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4.xml" ContentType="application/vnd.openxmlformats-officedocument.presentationml.slide+xml"/>
  <Override PartName="/ppt/slides/slide34.xml" ContentType="application/vnd.openxmlformats-officedocument.presentationml.slide+xml"/>
  <Override PartName="/ppt/slides/slide100.xml" ContentType="application/vnd.openxmlformats-officedocument.presentationml.slide+xml"/>
  <Override PartName="/ppt/slides/slide107.xml" ContentType="application/vnd.openxmlformats-officedocument.presentationml.slide+xml"/>
  <Override PartName="/ppt/slides/slide71.xml" ContentType="application/vnd.openxmlformats-officedocument.presentationml.slide+xml"/>
  <Override PartName="/ppt/slides/slide78.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115.xml" ContentType="application/vnd.openxmlformats-officedocument.presentationml.slide+xml"/>
  <Override PartName="/ppt/slides/slide86.xml" ContentType="application/vnd.openxmlformats-officedocument.presentationml.slide+xml"/>
  <Override PartName="/ppt/slides/slide13.xml" ContentType="application/vnd.openxmlformats-officedocument.presentationml.slide+xml"/>
  <Override PartName="/ppt/slides/slide50.xml" ContentType="application/vnd.openxmlformats-officedocument.presentationml.slide+xml"/>
  <Override PartName="/ppt/slides/_rels/slide52.xml.rels" ContentType="application/vnd.openxmlformats-package.relationships+xml"/>
  <Override PartName="/ppt/slides/_rels/slide89.xml.rels" ContentType="application/vnd.openxmlformats-package.relationships+xml"/>
  <Override PartName="/ppt/slides/_rels/slide113.xml.rels" ContentType="application/vnd.openxmlformats-package.relationships+xml"/>
  <Override PartName="/ppt/slides/_rels/slide9.xml.rels" ContentType="application/vnd.openxmlformats-package.relationships+xml"/>
  <Override PartName="/ppt/slides/_rels/slide37.xml.rels" ContentType="application/vnd.openxmlformats-package.relationships+xml"/>
  <Override PartName="/ppt/slides/_rels/slide18.xml.rels" ContentType="application/vnd.openxmlformats-package.relationships+xml"/>
  <Override PartName="/ppt/slides/_rels/slide73.xml.rels" ContentType="application/vnd.openxmlformats-package.relationships+xml"/>
  <Override PartName="/ppt/slides/_rels/slide21.xml.rels" ContentType="application/vnd.openxmlformats-package.relationships+xml"/>
  <Override PartName="/ppt/slides/_rels/slide54.xml.rels" ContentType="application/vnd.openxmlformats-package.relationships+xml"/>
  <Override PartName="/ppt/slides/_rels/slide115.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75.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117.xml.rels" ContentType="application/vnd.openxmlformats-package.relationships+xml"/>
  <Override PartName="/ppt/slides/_rels/slide92.xml.rels" ContentType="application/vnd.openxmlformats-package.relationships+xml"/>
  <Override PartName="/ppt/slides/_rels/slide120.xml.rels" ContentType="application/vnd.openxmlformats-package.relationships+xml"/>
  <Override PartName="/ppt/slides/_rels/slide40.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58.xml.rels" ContentType="application/vnd.openxmlformats-package.relationships+xml"/>
  <Override PartName="/ppt/slides/_rels/slide119.xml.rels" ContentType="application/vnd.openxmlformats-package.relationships+xml"/>
  <Override PartName="/ppt/slides/_rels/slide61.xml.rels" ContentType="application/vnd.openxmlformats-package.relationships+xml"/>
  <Override PartName="/ppt/slides/_rels/slide94.xml.rels" ContentType="application/vnd.openxmlformats-package.relationships+xml"/>
  <Override PartName="/ppt/slides/_rels/slide122.xml.rels" ContentType="application/vnd.openxmlformats-package.relationships+xml"/>
  <Override PartName="/ppt/slides/_rels/slide42.xml.rels" ContentType="application/vnd.openxmlformats-package.relationships+xml"/>
  <Override PartName="/ppt/slides/_rels/slide103.xml.rels" ContentType="application/vnd.openxmlformats-package.relationships+xml"/>
  <Override PartName="/ppt/slides/_rels/slide2.xml.rels" ContentType="application/vnd.openxmlformats-package.relationships+xml"/>
  <Override PartName="/ppt/slides/_rels/slide63.xml.rels" ContentType="application/vnd.openxmlformats-package.relationships+xml"/>
  <Override PartName="/ppt/slides/_rels/slide96.xml.rels" ContentType="application/vnd.openxmlformats-package.relationships+xml"/>
  <Override PartName="/ppt/slides/_rels/slide11.xml.rels" ContentType="application/vnd.openxmlformats-package.relationships+xml"/>
  <Override PartName="/ppt/slides/_rels/slide44.xml.rels" ContentType="application/vnd.openxmlformats-package.relationships+xml"/>
  <Override PartName="/ppt/slides/_rels/slide77.xml.rels" ContentType="application/vnd.openxmlformats-package.relationships+xml"/>
  <Override PartName="/ppt/slides/_rels/slide105.xml.rels" ContentType="application/vnd.openxmlformats-package.relationships+xml"/>
  <Override PartName="/ppt/slides/_rels/slide80.xml.rels" ContentType="application/vnd.openxmlformats-package.relationships+xml"/>
  <Override PartName="/ppt/slides/_rels/slide98.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79.xml.rels" ContentType="application/vnd.openxmlformats-package.relationships+xml"/>
  <Override PartName="/ppt/slides/_rels/slide107.xml.rels" ContentType="application/vnd.openxmlformats-package.relationships+xml"/>
  <Override PartName="/ppt/slides/_rels/slide27.xml.rels" ContentType="application/vnd.openxmlformats-package.relationships+xml"/>
  <Override PartName="/ppt/slides/_rels/slide82.xml.rels" ContentType="application/vnd.openxmlformats-package.relationships+xml"/>
  <Override PartName="/ppt/slides/_rels/slide30.xml.rels" ContentType="application/vnd.openxmlformats-package.relationships+xml"/>
  <Override PartName="/ppt/slides/_rels/slide124.xml.rels" ContentType="application/vnd.openxmlformats-package.relationships+xml"/>
  <Override PartName="/ppt/slides/_rels/slide48.xml.rels" ContentType="application/vnd.openxmlformats-package.relationships+xml"/>
  <Override PartName="/ppt/slides/_rels/slide109.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84.xml.rels" ContentType="application/vnd.openxmlformats-package.relationships+xml"/>
  <Override PartName="/ppt/slides/_rels/slide32.xml.rels" ContentType="application/vnd.openxmlformats-package.relationships+xml"/>
  <Override PartName="/ppt/slides/_rels/slide4.xml.rels" ContentType="application/vnd.openxmlformats-package.relationships+xml"/>
  <Override PartName="/ppt/slides/_rels/slide65.xml.rels" ContentType="application/vnd.openxmlformats-package.relationships+xml"/>
  <Override PartName="/ppt/slides/_rels/slide126.xml.rels" ContentType="application/vnd.openxmlformats-package.relationships+xml"/>
  <Override PartName="/ppt/slides/_rels/slide86.xml.rels" ContentType="application/vnd.openxmlformats-package.relationships+xml"/>
  <Override PartName="/ppt/slides/_rels/slide110.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67.xml.rels" ContentType="application/vnd.openxmlformats-package.relationships+xml"/>
  <Override PartName="/ppt/slides/_rels/slide15.xml.rels" ContentType="application/vnd.openxmlformats-package.relationships+xml"/>
  <Override PartName="/ppt/slides/_rels/slide70.xml.rels" ContentType="application/vnd.openxmlformats-package.relationships+xml"/>
  <Override PartName="/ppt/slides/_rels/slide88.xml.rels" ContentType="application/vnd.openxmlformats-package.relationships+xml"/>
  <Override PartName="/ppt/slides/_rels/slide112.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69.xml.rels" ContentType="application/vnd.openxmlformats-package.relationships+xml"/>
  <Override PartName="/ppt/slides/_rels/slide17.xml.rels" ContentType="application/vnd.openxmlformats-package.relationships+xml"/>
  <Override PartName="/ppt/slides/_rels/slide72.xml.rels" ContentType="application/vnd.openxmlformats-package.relationships+xml"/>
  <Override PartName="/ppt/slides/_rels/slide20.xml.rels" ContentType="application/vnd.openxmlformats-package.relationships+xml"/>
  <Override PartName="/ppt/slides/_rels/slide53.xml.rels" ContentType="application/vnd.openxmlformats-package.relationships+xml"/>
  <Override PartName="/ppt/slides/_rels/slide114.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55.xml.rels" ContentType="application/vnd.openxmlformats-package.relationships+xml"/>
  <Override PartName="/ppt/slides/_rels/slide116.xml.rels" ContentType="application/vnd.openxmlformats-package.relationships+xml"/>
  <Override PartName="/ppt/slides/_rels/slide91.xml.rels" ContentType="application/vnd.openxmlformats-package.relationships+xml"/>
  <Override PartName="/ppt/slides/_rels/slide76.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57.xml.rels" ContentType="application/vnd.openxmlformats-package.relationships+xml"/>
  <Override PartName="/ppt/slides/_rels/slide118.xml.rels" ContentType="application/vnd.openxmlformats-package.relationships+xml"/>
  <Override PartName="/ppt/slides/_rels/slide60.xml.rels" ContentType="application/vnd.openxmlformats-package.relationships+xml"/>
  <Override PartName="/ppt/slides/_rels/slide93.xml.rels" ContentType="application/vnd.openxmlformats-package.relationships+xml"/>
  <Override PartName="/ppt/slides/_rels/slide121.xml.rels" ContentType="application/vnd.openxmlformats-package.relationships+xml"/>
  <Override PartName="/ppt/slides/_rels/slide41.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59.xml.rels" ContentType="application/vnd.openxmlformats-package.relationships+xml"/>
  <Override PartName="/ppt/slides/_rels/slide1.xml.rels" ContentType="application/vnd.openxmlformats-package.relationships+xml"/>
  <Override PartName="/ppt/slides/_rels/slide62.xml.rels" ContentType="application/vnd.openxmlformats-package.relationships+xml"/>
  <Override PartName="/ppt/slides/_rels/slide95.xml.rels" ContentType="application/vnd.openxmlformats-package.relationships+xml"/>
  <Override PartName="/ppt/slides/_rels/slide10.xml.rels" ContentType="application/vnd.openxmlformats-package.relationships+xml"/>
  <Override PartName="/ppt/slides/_rels/slide43.xml.rels" ContentType="application/vnd.openxmlformats-package.relationships+xml"/>
  <Override PartName="/ppt/slides/_rels/slide104.xml.rels" ContentType="application/vnd.openxmlformats-package.relationships+xml"/>
  <Override PartName="/ppt/slides/_rels/slide3.xml.rels" ContentType="application/vnd.openxmlformats-package.relationships+xml"/>
  <Override PartName="/ppt/slides/_rels/slide64.xml.rels" ContentType="application/vnd.openxmlformats-package.relationships+xml"/>
  <Override PartName="/ppt/slides/_rels/slide97.xml.rels" ContentType="application/vnd.openxmlformats-package.relationships+xml"/>
  <Override PartName="/ppt/slides/_rels/slide12.xml.rels" ContentType="application/vnd.openxmlformats-package.relationships+xml"/>
  <Override PartName="/ppt/slides/_rels/slide45.xml.rels" ContentType="application/vnd.openxmlformats-package.relationships+xml"/>
  <Override PartName="/ppt/slides/_rels/slide78.xml.rels" ContentType="application/vnd.openxmlformats-package.relationships+xml"/>
  <Override PartName="/ppt/slides/_rels/slide106.xml.rels" ContentType="application/vnd.openxmlformats-package.relationships+xml"/>
  <Override PartName="/ppt/slides/_rels/slide81.xml.rels" ContentType="application/vnd.openxmlformats-package.relationships+xml"/>
  <Override PartName="/ppt/slides/_rels/slide99.xml.rels" ContentType="application/vnd.openxmlformats-package.relationships+xml"/>
  <Override PartName="/ppt/slides/_rels/slide123.xml.rels" ContentType="application/vnd.openxmlformats-package.relationships+xml"/>
  <Override PartName="/ppt/slides/_rels/slide47.xml.rels" ContentType="application/vnd.openxmlformats-package.relationships+xml"/>
  <Override PartName="/ppt/slides/_rels/slide108.xml.rels" ContentType="application/vnd.openxmlformats-package.relationships+xml"/>
  <Override PartName="/ppt/slides/_rels/slide28.xml.rels" ContentType="application/vnd.openxmlformats-package.relationships+xml"/>
  <Override PartName="/ppt/slides/_rels/slide50.xml.rels" ContentType="application/vnd.openxmlformats-package.relationships+xml"/>
  <Override PartName="/ppt/slides/_rels/slide83.xml.rels" ContentType="application/vnd.openxmlformats-package.relationships+xml"/>
  <Override PartName="/ppt/slides/_rels/slide31.xml.rels" ContentType="application/vnd.openxmlformats-package.relationships+xml"/>
  <Override PartName="/ppt/slides/_rels/slide125.xml.rels" ContentType="application/vnd.openxmlformats-package.relationships+xml"/>
  <Override PartName="/ppt/slides/_rels/slide49.xml.rels" ContentType="application/vnd.openxmlformats-package.relationships+xml"/>
  <Override PartName="/ppt/slides/_rels/slide85.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66.xml.rels" ContentType="application/vnd.openxmlformats-package.relationships+xml"/>
  <Override PartName="/ppt/slides/_rels/slide14.xml.rels" ContentType="application/vnd.openxmlformats-package.relationships+xml"/>
  <Override PartName="/ppt/slides/_rels/slide127.xml.rels" ContentType="application/vnd.openxmlformats-package.relationships+xml"/>
  <Override PartName="/ppt/slides/_rels/slide87.xml.rels" ContentType="application/vnd.openxmlformats-package.relationships+xml"/>
  <Override PartName="/ppt/slides/_rels/slide111.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68.xml.rels" ContentType="application/vnd.openxmlformats-package.relationships+xml"/>
  <Override PartName="/ppt/slides/_rels/slide16.xml.rels" ContentType="application/vnd.openxmlformats-package.relationships+xml"/>
  <Override PartName="/ppt/slides/_rels/slide71.xml.rels" ContentType="application/vnd.openxmlformats-package.relationships+xml"/>
  <Override PartName="/ppt/slides/slide57.xml" ContentType="application/vnd.openxmlformats-officedocument.presentationml.slide+xml"/>
  <Override PartName="/ppt/slides/slide123.xml" ContentType="application/vnd.openxmlformats-officedocument.presentationml.slide+xml"/>
  <Override PartName="/ppt/slides/slide94.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5.xml" ContentType="application/vnd.openxmlformats-officedocument.presentationml.slide+xml"/>
  <Override PartName="/ppt/slides/slide6.xml" ContentType="application/vnd.openxmlformats-officedocument.presentationml.slide+xml"/>
  <Override PartName="/ppt/slides/slide36.xml" ContentType="application/vnd.openxmlformats-officedocument.presentationml.slide+xml"/>
  <Override PartName="/ppt/slides/slide102.xml" ContentType="application/vnd.openxmlformats-officedocument.presentationml.slide+xml"/>
  <Override PartName="/ppt/slides/slide109.xml" ContentType="application/vnd.openxmlformats-officedocument.presentationml.slide+xml"/>
  <Override PartName="/ppt/slides/slide73.xml" ContentType="application/vnd.openxmlformats-officedocument.presentationml.slide+xml"/>
  <Override PartName="/ppt/slides/slide44.xml" ContentType="application/vnd.openxmlformats-officedocument.presentationml.slide+xml"/>
  <Override PartName="/ppt/slides/slide110.xml" ContentType="application/vnd.openxmlformats-officedocument.presentationml.slide+xml"/>
  <Override PartName="/ppt/slideMasters/slideMaster1.xml" ContentType="application/vnd.openxmlformats-officedocument.presentationml.slideMaster+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155"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156"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157"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158" name="PlaceHolder 5"/>
          <p:cNvSpPr>
            <a:spLocks noGrp="1"/>
          </p:cNvSpPr>
          <p:nvPr>
            <p:ph type="sldNum"/>
          </p:nvPr>
        </p:nvSpPr>
        <p:spPr>
          <a:xfrm>
            <a:off x="4399200" y="9555480"/>
            <a:ext cx="3372840" cy="502560"/>
          </a:xfrm>
          <a:prstGeom prst="rect">
            <a:avLst/>
          </a:prstGeom>
        </p:spPr>
        <p:txBody>
          <a:bodyPr anchor="b" bIns="0" lIns="0" rIns="0" tIns="0" wrap="none"/>
          <a:p>
            <a:pPr algn="r"/>
            <a:fld id="{F697434A-9A5B-4D40-AF9F-F27F0A4CC7E6}"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6040" cy="4114440"/>
          </a:xfrm>
          <a:prstGeom prst="rect">
            <a:avLst/>
          </a:prstGeom>
        </p:spPr>
        <p:txBody>
          <a:bodyPr/>
          <a:p>
            <a:endParaRPr/>
          </a:p>
        </p:txBody>
      </p:sp>
      <p:sp>
        <p:nvSpPr>
          <p:cNvPr id="550" name="TextShape 2"/>
          <p:cNvSpPr txBox="1"/>
          <p:nvPr/>
        </p:nvSpPr>
        <p:spPr>
          <a:xfrm>
            <a:off x="3884760" y="8685360"/>
            <a:ext cx="2971440" cy="456840"/>
          </a:xfrm>
          <a:prstGeom prst="rect">
            <a:avLst/>
          </a:prstGeom>
        </p:spPr>
        <p:txBody>
          <a:bodyPr anchor="b"/>
          <a:p>
            <a:pPr algn="r">
              <a:lnSpc>
                <a:spcPct val="100000"/>
              </a:lnSpc>
            </a:pPr>
            <a:fld id="{4B9DF577-EE95-4307-B8BD-A00A7AE4C371}" type="slidenum">
              <a:rPr lang="en-US" sz="1200">
                <a:solidFill>
                  <a:srgbClr val="000000"/>
                </a:solidFill>
                <a:latin typeface="+mn-lt"/>
                <a:ea typeface="+mn-ea"/>
              </a:rPr>
              <a:t>&lt;number&gt;</a:t>
            </a:fld>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685800" y="4343400"/>
            <a:ext cx="5486040" cy="4114440"/>
          </a:xfrm>
          <a:prstGeom prst="rect">
            <a:avLst/>
          </a:prstGeom>
        </p:spPr>
        <p:txBody>
          <a:bodyPr/>
          <a:p>
            <a:r>
              <a:rPr lang="en-US"/>
              <a:t>CI server = Process for integrating the source code changes</a:t>
            </a:r>
            <a:endParaRPr/>
          </a:p>
        </p:txBody>
      </p:sp>
      <p:sp>
        <p:nvSpPr>
          <p:cNvPr id="602" name="TextShape 2"/>
          <p:cNvSpPr txBox="1"/>
          <p:nvPr/>
        </p:nvSpPr>
        <p:spPr>
          <a:xfrm>
            <a:off x="3884760" y="8685360"/>
            <a:ext cx="2971440" cy="456840"/>
          </a:xfrm>
          <a:prstGeom prst="rect">
            <a:avLst/>
          </a:prstGeom>
        </p:spPr>
        <p:txBody>
          <a:bodyPr anchor="b"/>
          <a:p>
            <a:pPr algn="r">
              <a:lnSpc>
                <a:spcPct val="100000"/>
              </a:lnSpc>
            </a:pPr>
            <a:fld id="{9FE01AB4-EC1E-4937-B674-0DA8A6E45C35}" type="slidenum">
              <a:rPr lang="en-US" sz="1200">
                <a:solidFill>
                  <a:srgbClr val="000000"/>
                </a:solidFill>
                <a:latin typeface="+mn-lt"/>
                <a:ea typeface="+mn-ea"/>
              </a:rPr>
              <a:t>&lt;number&gt;</a:t>
            </a:fld>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685800" y="4343400"/>
            <a:ext cx="5486040" cy="4114440"/>
          </a:xfrm>
          <a:prstGeom prst="rect">
            <a:avLst/>
          </a:prstGeom>
        </p:spPr>
        <p:txBody>
          <a:bodyPr/>
          <a:p>
            <a:pPr>
              <a:lnSpc>
                <a:spcPct val="100000"/>
              </a:lnSpc>
            </a:pPr>
            <a:r>
              <a:rPr lang="en-US"/>
              <a:t>If all of these steps execute without error or human intervention and every test passes, then we have a successful build</a:t>
            </a:r>
            <a:endParaRPr/>
          </a:p>
          <a:p>
            <a:pPr>
              <a:lnSpc>
                <a:spcPct val="100000"/>
              </a:lnSpc>
            </a:pPr>
            <a:endParaRPr/>
          </a:p>
        </p:txBody>
      </p:sp>
      <p:sp>
        <p:nvSpPr>
          <p:cNvPr id="604" name="TextShape 2"/>
          <p:cNvSpPr txBox="1"/>
          <p:nvPr/>
        </p:nvSpPr>
        <p:spPr>
          <a:xfrm>
            <a:off x="3884760" y="8685360"/>
            <a:ext cx="2971440" cy="456840"/>
          </a:xfrm>
          <a:prstGeom prst="rect">
            <a:avLst/>
          </a:prstGeom>
        </p:spPr>
        <p:txBody>
          <a:bodyPr anchor="b"/>
          <a:p>
            <a:pPr algn="r">
              <a:lnSpc>
                <a:spcPct val="100000"/>
              </a:lnSpc>
            </a:pPr>
            <a:fld id="{B3BC10AE-2AC5-40F6-8C5D-99D6251515E4}" type="slidenum">
              <a:rPr lang="en-US" sz="1200">
                <a:solidFill>
                  <a:srgbClr val="000000"/>
                </a:solidFill>
                <a:latin typeface="+mn-lt"/>
                <a:ea typeface="+mn-ea"/>
              </a:rPr>
              <a:t>&lt;number&gt;</a:t>
            </a:fld>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6040" cy="4114440"/>
          </a:xfrm>
          <a:prstGeom prst="rect">
            <a:avLst/>
          </a:prstGeom>
        </p:spPr>
        <p:txBody>
          <a:bodyPr/>
          <a:p>
            <a:r>
              <a:rPr lang="en-US"/>
              <a:t>Code metrics: test coverage, code complexity</a:t>
            </a:r>
            <a:endParaRPr/>
          </a:p>
        </p:txBody>
      </p:sp>
      <p:sp>
        <p:nvSpPr>
          <p:cNvPr id="606" name="TextShape 2"/>
          <p:cNvSpPr txBox="1"/>
          <p:nvPr/>
        </p:nvSpPr>
        <p:spPr>
          <a:xfrm>
            <a:off x="3884760" y="8685360"/>
            <a:ext cx="2971440" cy="456840"/>
          </a:xfrm>
          <a:prstGeom prst="rect">
            <a:avLst/>
          </a:prstGeom>
        </p:spPr>
        <p:txBody>
          <a:bodyPr anchor="b"/>
          <a:p>
            <a:pPr algn="r">
              <a:lnSpc>
                <a:spcPct val="100000"/>
              </a:lnSpc>
            </a:pPr>
            <a:fld id="{1A0A08A7-A022-4B7C-9FA6-FF1ED297F2E3}" type="slidenum">
              <a:rPr lang="en-US" sz="1200">
                <a:solidFill>
                  <a:srgbClr val="000000"/>
                </a:solidFill>
                <a:latin typeface="+mn-lt"/>
                <a:ea typeface="+mn-ea"/>
              </a:rPr>
              <a:t>&lt;number&gt;</a:t>
            </a:fld>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Furthermore CD in software development is a set of collaboration practices and engineering techniques, skills and tools that allow software products to be conceived, discovered and developed to a high standard and easily deployed, resulting in the ability to early, rapidly, reliably and repeatedly push out new features, enhancements and bug fixes at low risk and with minimal overhead. </a:t>
            </a:r>
            <a:endParaRPr/>
          </a:p>
        </p:txBody>
      </p:sp>
      <p:sp>
        <p:nvSpPr>
          <p:cNvPr id="608" name="TextShape 2"/>
          <p:cNvSpPr txBox="1"/>
          <p:nvPr/>
        </p:nvSpPr>
        <p:spPr>
          <a:xfrm>
            <a:off x="3884760" y="8685360"/>
            <a:ext cx="2971440" cy="456840"/>
          </a:xfrm>
          <a:prstGeom prst="rect">
            <a:avLst/>
          </a:prstGeom>
        </p:spPr>
        <p:txBody>
          <a:bodyPr anchor="b"/>
          <a:p>
            <a:pPr algn="r">
              <a:lnSpc>
                <a:spcPct val="100000"/>
              </a:lnSpc>
            </a:pPr>
            <a:fld id="{5B91EF77-A095-45AD-8D7B-938588D2EA35}" type="slidenum">
              <a:rPr lang="en-US" sz="1200">
                <a:solidFill>
                  <a:srgbClr val="000000"/>
                </a:solidFill>
                <a:latin typeface="+mn-lt"/>
                <a:ea typeface="+mn-ea"/>
              </a:rPr>
              <a:t>&lt;number&gt;</a:t>
            </a:fld>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685800" y="4343400"/>
            <a:ext cx="5486040" cy="4114440"/>
          </a:xfrm>
          <a:prstGeom prst="rect">
            <a:avLst/>
          </a:prstGeom>
        </p:spPr>
        <p:txBody>
          <a:bodyPr/>
          <a:p>
            <a:r>
              <a:rPr lang="en-US">
                <a:solidFill>
                  <a:srgbClr val="000000"/>
                </a:solidFill>
                <a:latin typeface="Lucida Grande"/>
                <a:ea typeface="ＭＳ Ｐゴシック"/>
              </a:rPr>
              <a:t>How long would it take your organization to deploy a change that involves just one single line of code. – Mary and Tom Poppendieck</a:t>
            </a:r>
            <a:endParaRPr/>
          </a:p>
          <a:p>
            <a:endParaRPr/>
          </a:p>
          <a:p>
            <a:r>
              <a:rPr lang="en-US">
                <a:solidFill>
                  <a:srgbClr val="000000"/>
                </a:solidFill>
                <a:latin typeface="Lucida Grande"/>
                <a:ea typeface="ＭＳ Ｐゴシック"/>
              </a:rPr>
              <a:t>Do you do this on a repeatable, reliable basis?</a:t>
            </a:r>
            <a:endParaRPr/>
          </a:p>
        </p:txBody>
      </p:sp>
      <p:sp>
        <p:nvSpPr>
          <p:cNvPr id="610" name="TextShape 2"/>
          <p:cNvSpPr txBox="1"/>
          <p:nvPr/>
        </p:nvSpPr>
        <p:spPr>
          <a:xfrm>
            <a:off x="3884760" y="8685360"/>
            <a:ext cx="2971440" cy="456840"/>
          </a:xfrm>
          <a:prstGeom prst="rect">
            <a:avLst/>
          </a:prstGeom>
        </p:spPr>
        <p:txBody>
          <a:bodyPr anchor="b"/>
          <a:p>
            <a:pPr algn="r">
              <a:lnSpc>
                <a:spcPct val="100000"/>
              </a:lnSpc>
            </a:pPr>
            <a:fld id="{7336C1D7-6C47-4201-A2E8-8E2078A06231}" type="slidenum">
              <a:rPr lang="en-US" sz="1200">
                <a:solidFill>
                  <a:srgbClr val="000000"/>
                </a:solidFill>
                <a:latin typeface="+mn-lt"/>
                <a:ea typeface="+mn-ea"/>
              </a:rPr>
              <a:t>&lt;number&gt;</a:t>
            </a:fld>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685800" y="4343400"/>
            <a:ext cx="5486040" cy="4114440"/>
          </a:xfrm>
          <a:prstGeom prst="rect">
            <a:avLst/>
          </a:prstGeom>
        </p:spPr>
        <p:txBody>
          <a:bodyPr/>
          <a:p>
            <a:pPr>
              <a:lnSpc>
                <a:spcPct val="100000"/>
              </a:lnSpc>
              <a:buFont typeface="Arial"/>
              <a:buChar char="•"/>
            </a:pPr>
            <a:r>
              <a:rPr lang="en-US" sz="1200">
                <a:solidFill>
                  <a:srgbClr val="000000"/>
                </a:solidFill>
                <a:latin typeface="+mn-lt"/>
                <a:ea typeface="ＭＳ Ｐゴシック"/>
              </a:rPr>
              <a:t>Through automation of the build, deployment, and testing process, and improved collaboration between developers, testers and operations, delivery teams can reduce cycle times and improve the quality of their software and the reliability of the release process.</a:t>
            </a:r>
            <a:endParaRPr/>
          </a:p>
          <a:p>
            <a:pPr>
              <a:lnSpc>
                <a:spcPct val="100000"/>
              </a:lnSpc>
              <a:buFont typeface="Arial"/>
              <a:buChar char="•"/>
            </a:pPr>
            <a:r>
              <a:rPr lang="en-US" sz="1200">
                <a:solidFill>
                  <a:srgbClr val="000000"/>
                </a:solidFill>
                <a:latin typeface="+mn-lt"/>
                <a:ea typeface="ＭＳ Ｐゴシック"/>
              </a:rPr>
              <a:t>Software always production-ready</a:t>
            </a:r>
            <a:endParaRPr/>
          </a:p>
          <a:p>
            <a:pPr>
              <a:lnSpc>
                <a:spcPct val="100000"/>
              </a:lnSpc>
              <a:buFont typeface="Arial"/>
              <a:buChar char="•"/>
            </a:pPr>
            <a:r>
              <a:rPr lang="en-US" sz="1200">
                <a:solidFill>
                  <a:srgbClr val="000000"/>
                </a:solidFill>
                <a:latin typeface="+mn-lt"/>
                <a:ea typeface="ＭＳ Ｐゴシック"/>
              </a:rPr>
              <a:t>Reliable deployments</a:t>
            </a:r>
            <a:endParaRPr/>
          </a:p>
          <a:p>
            <a:pPr>
              <a:lnSpc>
                <a:spcPct val="100000"/>
              </a:lnSpc>
              <a:buFont typeface="Arial"/>
              <a:buChar char="•"/>
            </a:pPr>
            <a:r>
              <a:rPr lang="en-US" sz="1200">
                <a:solidFill>
                  <a:srgbClr val="000000"/>
                </a:solidFill>
                <a:latin typeface="+mn-lt"/>
                <a:ea typeface="ＭＳ Ｐゴシック"/>
              </a:rPr>
              <a:t>Everyone can self-service deployments</a:t>
            </a:r>
            <a:endParaRPr/>
          </a:p>
          <a:p>
            <a:pPr>
              <a:lnSpc>
                <a:spcPct val="100000"/>
              </a:lnSpc>
              <a:buFont typeface="Arial"/>
              <a:buChar char="•"/>
            </a:pPr>
            <a:r>
              <a:rPr lang="en-US" sz="1200">
                <a:solidFill>
                  <a:srgbClr val="000000"/>
                </a:solidFill>
                <a:latin typeface="+mn-lt"/>
                <a:ea typeface="ＭＳ Ｐゴシック"/>
              </a:rPr>
              <a:t>Software is </a:t>
            </a:r>
            <a:r>
              <a:rPr i="1" lang="en-US" sz="1200">
                <a:solidFill>
                  <a:srgbClr val="000000"/>
                </a:solidFill>
                <a:latin typeface="+mn-lt"/>
                <a:ea typeface="ＭＳ Ｐゴシック"/>
              </a:rPr>
              <a:t>deployable</a:t>
            </a:r>
            <a:r>
              <a:rPr lang="en-US" sz="1200">
                <a:solidFill>
                  <a:srgbClr val="000000"/>
                </a:solidFill>
                <a:latin typeface="+mn-lt"/>
                <a:ea typeface="ＭＳ Ｐゴシック"/>
              </a:rPr>
              <a:t> if not deployed</a:t>
            </a:r>
            <a:endParaRPr/>
          </a:p>
          <a:p>
            <a:pPr>
              <a:lnSpc>
                <a:spcPct val="100000"/>
              </a:lnSpc>
              <a:buFont typeface="Arial"/>
              <a:buChar char="•"/>
            </a:pPr>
            <a:r>
              <a:rPr lang="en-US" sz="1200">
                <a:solidFill>
                  <a:srgbClr val="000000"/>
                </a:solidFill>
                <a:latin typeface="+mn-lt"/>
                <a:ea typeface="ＭＳ Ｐゴシック"/>
              </a:rPr>
              <a:t>Business drives releases: Releases tied to business needs, not operational constraints</a:t>
            </a:r>
            <a:endParaRPr/>
          </a:p>
          <a:p>
            <a:pPr>
              <a:lnSpc>
                <a:spcPct val="100000"/>
              </a:lnSpc>
            </a:pPr>
            <a:endParaRPr/>
          </a:p>
        </p:txBody>
      </p:sp>
      <p:sp>
        <p:nvSpPr>
          <p:cNvPr id="612" name="TextShape 2"/>
          <p:cNvSpPr txBox="1"/>
          <p:nvPr/>
        </p:nvSpPr>
        <p:spPr>
          <a:xfrm>
            <a:off x="3884760" y="8685360"/>
            <a:ext cx="2971440" cy="456840"/>
          </a:xfrm>
          <a:prstGeom prst="rect">
            <a:avLst/>
          </a:prstGeom>
        </p:spPr>
        <p:txBody>
          <a:bodyPr anchor="b"/>
          <a:p>
            <a:pPr algn="r">
              <a:lnSpc>
                <a:spcPct val="100000"/>
              </a:lnSpc>
            </a:pPr>
            <a:fld id="{6FEB1260-F5B0-48E2-9F6F-02D725F7EE19}"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6040" cy="4114440"/>
          </a:xfrm>
          <a:prstGeom prst="rect">
            <a:avLst/>
          </a:prstGeom>
        </p:spPr>
        <p:txBody>
          <a:bodyPr/>
          <a:p>
            <a:endParaRPr/>
          </a:p>
        </p:txBody>
      </p:sp>
      <p:sp>
        <p:nvSpPr>
          <p:cNvPr id="560" name="TextShape 2"/>
          <p:cNvSpPr txBox="1"/>
          <p:nvPr/>
        </p:nvSpPr>
        <p:spPr>
          <a:xfrm>
            <a:off x="3884760" y="8685360"/>
            <a:ext cx="2971440" cy="456840"/>
          </a:xfrm>
          <a:prstGeom prst="rect">
            <a:avLst/>
          </a:prstGeom>
        </p:spPr>
        <p:txBody>
          <a:bodyPr anchor="b"/>
          <a:p>
            <a:pPr algn="r">
              <a:lnSpc>
                <a:spcPct val="100000"/>
              </a:lnSpc>
            </a:pPr>
            <a:fld id="{AE5F1ECC-2D37-4BA0-93F6-41190274362F}" type="slidenum">
              <a:rPr lang="en-US" sz="1200">
                <a:solidFill>
                  <a:srgbClr val="000000"/>
                </a:solidFill>
                <a:latin typeface="+mn-lt"/>
                <a:ea typeface="+mn-ea"/>
              </a:rPr>
              <a:t>&lt;number&gt;</a:t>
            </a:fld>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685800" y="4343400"/>
            <a:ext cx="5486040" cy="4114440"/>
          </a:xfrm>
          <a:prstGeom prst="rect">
            <a:avLst/>
          </a:prstGeom>
        </p:spPr>
        <p:txBody>
          <a:bodyPr/>
          <a:p>
            <a:r>
              <a:rPr lang="en-US"/>
              <a:t>deployment pipeline: a pattern for modeling the delivery process, ensuring everyone in delivery can self-service deployments, and providing fast feedback on the production readiness of their software upon every change to its source or configuration</a:t>
            </a:r>
            <a:endParaRPr/>
          </a:p>
        </p:txBody>
      </p:sp>
      <p:sp>
        <p:nvSpPr>
          <p:cNvPr id="614" name="TextShape 2"/>
          <p:cNvSpPr txBox="1"/>
          <p:nvPr/>
        </p:nvSpPr>
        <p:spPr>
          <a:xfrm>
            <a:off x="3884760" y="8685360"/>
            <a:ext cx="2971440" cy="456840"/>
          </a:xfrm>
          <a:prstGeom prst="rect">
            <a:avLst/>
          </a:prstGeom>
        </p:spPr>
        <p:txBody>
          <a:bodyPr anchor="b"/>
          <a:p>
            <a:pPr algn="r">
              <a:lnSpc>
                <a:spcPct val="100000"/>
              </a:lnSpc>
            </a:pPr>
            <a:fld id="{86167BA0-11D9-4950-AF62-2441E598C80E}" type="slidenum">
              <a:rPr lang="en-US" sz="1200">
                <a:solidFill>
                  <a:srgbClr val="000000"/>
                </a:solidFill>
                <a:latin typeface="+mn-lt"/>
                <a:ea typeface="+mn-ea"/>
              </a:rPr>
              <a:t>&lt;number&gt;</a:t>
            </a:fld>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6040" cy="4114440"/>
          </a:xfrm>
          <a:prstGeom prst="rect">
            <a:avLst/>
          </a:prstGeom>
        </p:spPr>
        <p:txBody>
          <a:bodyPr/>
          <a:p>
            <a:endParaRPr/>
          </a:p>
        </p:txBody>
      </p:sp>
      <p:sp>
        <p:nvSpPr>
          <p:cNvPr id="616" name="TextShape 2"/>
          <p:cNvSpPr txBox="1"/>
          <p:nvPr/>
        </p:nvSpPr>
        <p:spPr>
          <a:xfrm>
            <a:off x="3884760" y="8685360"/>
            <a:ext cx="2971440" cy="456840"/>
          </a:xfrm>
          <a:prstGeom prst="rect">
            <a:avLst/>
          </a:prstGeom>
        </p:spPr>
        <p:txBody>
          <a:bodyPr anchor="b"/>
          <a:p>
            <a:pPr algn="r">
              <a:lnSpc>
                <a:spcPct val="100000"/>
              </a:lnSpc>
            </a:pPr>
            <a:fld id="{5F300DAF-9AB9-4760-942C-12E7B7553E00}"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6040" cy="4114440"/>
          </a:xfrm>
          <a:prstGeom prst="rect">
            <a:avLst/>
          </a:prstGeom>
        </p:spPr>
        <p:txBody>
          <a:bodyPr/>
          <a:p>
            <a:pPr>
              <a:lnSpc>
                <a:spcPct val="100000"/>
              </a:lnSpc>
              <a:buFont typeface="StarSymbol"/>
              <a:buChar char="-"/>
            </a:pPr>
            <a:r>
              <a:rPr lang="en-US"/>
              <a:t>More defects avoided or detected early</a:t>
            </a:r>
            <a:endParaRPr/>
          </a:p>
          <a:p>
            <a:pPr>
              <a:lnSpc>
                <a:spcPct val="100000"/>
              </a:lnSpc>
              <a:buFont typeface="StarSymbol"/>
              <a:buChar char="-"/>
            </a:pPr>
            <a:r>
              <a:rPr lang="en-US"/>
              <a:t>Knowledge sharing, for training or for being able to go in holiday  </a:t>
            </a:r>
            <a:endParaRPr/>
          </a:p>
          <a:p>
            <a:pPr>
              <a:lnSpc>
                <a:spcPct val="100000"/>
              </a:lnSpc>
              <a:buFont typeface="StarSymbol"/>
              <a:buChar char="-"/>
            </a:pPr>
            <a:r>
              <a:rPr lang="en-US"/>
              <a:t>Increased code quality, better design that communicate the intention more</a:t>
            </a:r>
            <a:endParaRPr/>
          </a:p>
          <a:p>
            <a:pPr>
              <a:lnSpc>
                <a:spcPct val="100000"/>
              </a:lnSpc>
              <a:buFont typeface="StarSymbol"/>
              <a:buChar char="-"/>
            </a:pPr>
            <a:r>
              <a:rPr lang="en-US"/>
              <a:t>Better problem solving</a:t>
            </a:r>
            <a:endParaRPr/>
          </a:p>
          <a:p>
            <a:pPr>
              <a:lnSpc>
                <a:spcPct val="100000"/>
              </a:lnSpc>
              <a:buFont typeface="StarSymbol"/>
              <a:buChar char="-"/>
            </a:pPr>
            <a:r>
              <a:rPr lang="en-US"/>
              <a:t>More focus and less disctractions</a:t>
            </a:r>
            <a:endParaRPr/>
          </a:p>
          <a:p>
            <a:pPr>
              <a:lnSpc>
                <a:spcPct val="100000"/>
              </a:lnSpc>
            </a:pPr>
            <a:endParaRPr/>
          </a:p>
        </p:txBody>
      </p:sp>
      <p:sp>
        <p:nvSpPr>
          <p:cNvPr id="562" name="TextShape 2"/>
          <p:cNvSpPr txBox="1"/>
          <p:nvPr/>
        </p:nvSpPr>
        <p:spPr>
          <a:xfrm>
            <a:off x="3884760" y="8685360"/>
            <a:ext cx="2971440" cy="456840"/>
          </a:xfrm>
          <a:prstGeom prst="rect">
            <a:avLst/>
          </a:prstGeom>
        </p:spPr>
        <p:txBody>
          <a:bodyPr anchor="b"/>
          <a:p>
            <a:pPr algn="r">
              <a:lnSpc>
                <a:spcPct val="100000"/>
              </a:lnSpc>
            </a:pPr>
            <a:fld id="{330E34BD-A3C8-416A-A1D2-8EB78831AEB3}"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6040" cy="4114440"/>
          </a:xfrm>
          <a:prstGeom prst="rect">
            <a:avLst/>
          </a:prstGeom>
        </p:spPr>
        <p:txBody>
          <a:bodyPr/>
          <a:p>
            <a:r>
              <a:rPr lang="en-US"/>
              <a:t>This is a short 1-minute video that is useful to explain the role of the Driver in keeping the focus on the big picture:</a:t>
            </a:r>
            <a:endParaRPr/>
          </a:p>
          <a:p>
            <a:pPr>
              <a:lnSpc>
                <a:spcPct val="100000"/>
              </a:lnSpc>
              <a:buFont typeface="StarSymbol"/>
              <a:buChar char="-"/>
            </a:pPr>
            <a:r>
              <a:rPr lang="en-US"/>
              <a:t>Test Your Awareness: Do The Test http://youtu.be/e5zGeHAv9VA</a:t>
            </a:r>
            <a:endParaRPr/>
          </a:p>
          <a:p>
            <a:pPr>
              <a:lnSpc>
                <a:spcPct val="100000"/>
              </a:lnSpc>
            </a:pPr>
            <a:endParaRPr/>
          </a:p>
          <a:p>
            <a:pPr>
              <a:lnSpc>
                <a:spcPct val="100000"/>
              </a:lnSpc>
            </a:pPr>
            <a:endParaRPr/>
          </a:p>
          <a:p>
            <a:pPr>
              <a:lnSpc>
                <a:spcPct val="100000"/>
              </a:lnSpc>
            </a:pPr>
            <a:r>
              <a:rPr lang="en-US"/>
              <a:t>Interesting and funny video, 50mins long, about pair programming:</a:t>
            </a:r>
            <a:endParaRPr/>
          </a:p>
          <a:p>
            <a:pPr>
              <a:lnSpc>
                <a:spcPct val="100000"/>
              </a:lnSpc>
            </a:pPr>
            <a:r>
              <a:rPr lang="en-US"/>
              <a:t>- Niclas Nilsson &amp; Hans Brattberg - The Pair Programming Show http://vimeo.com/7814261</a:t>
            </a:r>
            <a:endParaRPr/>
          </a:p>
          <a:p>
            <a:pPr>
              <a:lnSpc>
                <a:spcPct val="100000"/>
              </a:lnSpc>
            </a:pPr>
            <a:endParaRPr/>
          </a:p>
          <a:p>
            <a:pPr>
              <a:lnSpc>
                <a:spcPct val="100000"/>
              </a:lnSpc>
            </a:pPr>
            <a:r>
              <a:rPr lang="en-US"/>
              <a:t>Here follow a selection of the main scenes to to cut the watching time down to 20 minutes:</a:t>
            </a:r>
            <a:endParaRPr/>
          </a:p>
          <a:p>
            <a:pPr>
              <a:lnSpc>
                <a:spcPct val="100000"/>
              </a:lnSpc>
            </a:pPr>
            <a:r>
              <a:rPr lang="en-US"/>
              <a:t>- from 5:40 to 12:05 flow scene and no collaboration scene</a:t>
            </a:r>
            <a:endParaRPr/>
          </a:p>
          <a:p>
            <a:pPr>
              <a:lnSpc>
                <a:spcPct val="100000"/>
              </a:lnSpc>
            </a:pPr>
            <a:r>
              <a:rPr lang="en-US"/>
              <a:t>- from 16:25 to 19:30 back sit driver scene </a:t>
            </a:r>
            <a:endParaRPr/>
          </a:p>
          <a:p>
            <a:pPr>
              <a:lnSpc>
                <a:spcPct val="100000"/>
              </a:lnSpc>
            </a:pPr>
            <a:r>
              <a:rPr lang="en-US"/>
              <a:t>- from 34:30 to 40:13 under pressure scene</a:t>
            </a:r>
            <a:endParaRPr/>
          </a:p>
          <a:p>
            <a:pPr>
              <a:lnSpc>
                <a:spcPct val="100000"/>
              </a:lnSpc>
            </a:pPr>
            <a:r>
              <a:rPr lang="en-US"/>
              <a:t>- at 46:02 the summary slide</a:t>
            </a:r>
            <a:endParaRPr/>
          </a:p>
          <a:p>
            <a:pPr>
              <a:lnSpc>
                <a:spcPct val="100000"/>
              </a:lnSpc>
            </a:pPr>
            <a:endParaRPr/>
          </a:p>
        </p:txBody>
      </p:sp>
      <p:sp>
        <p:nvSpPr>
          <p:cNvPr id="564" name="TextShape 2"/>
          <p:cNvSpPr txBox="1"/>
          <p:nvPr/>
        </p:nvSpPr>
        <p:spPr>
          <a:xfrm>
            <a:off x="3884760" y="8685360"/>
            <a:ext cx="2971440" cy="456840"/>
          </a:xfrm>
          <a:prstGeom prst="rect">
            <a:avLst/>
          </a:prstGeom>
        </p:spPr>
        <p:txBody>
          <a:bodyPr anchor="b"/>
          <a:p>
            <a:pPr algn="r">
              <a:lnSpc>
                <a:spcPct val="100000"/>
              </a:lnSpc>
            </a:pPr>
            <a:fld id="{35B1EB5B-1DCE-4303-A0D7-EB83604C2127}"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685800" y="4343400"/>
            <a:ext cx="5486040" cy="4114440"/>
          </a:xfrm>
          <a:prstGeom prst="rect">
            <a:avLst/>
          </a:prstGeom>
        </p:spPr>
        <p:txBody>
          <a:bodyPr/>
          <a:p>
            <a:r>
              <a:rPr lang="en-US"/>
              <a:t>Acceptance criteria</a:t>
            </a:r>
            <a:endParaRPr/>
          </a:p>
          <a:p>
            <a:pPr>
              <a:lnSpc>
                <a:spcPct val="100000"/>
              </a:lnSpc>
              <a:buFont typeface="Arial"/>
              <a:buChar char="•"/>
            </a:pPr>
            <a:r>
              <a:rPr lang="en-US"/>
              <a:t>One point per rental</a:t>
            </a:r>
            <a:endParaRPr/>
          </a:p>
          <a:p>
            <a:pPr>
              <a:lnSpc>
                <a:spcPct val="100000"/>
              </a:lnSpc>
              <a:buFont typeface="Arial"/>
              <a:buChar char="•"/>
            </a:pPr>
            <a:r>
              <a:rPr lang="en-US"/>
              <a:t>Display on statement history</a:t>
            </a:r>
            <a:endParaRPr/>
          </a:p>
        </p:txBody>
      </p:sp>
      <p:sp>
        <p:nvSpPr>
          <p:cNvPr id="566" name="TextShape 2"/>
          <p:cNvSpPr txBox="1"/>
          <p:nvPr/>
        </p:nvSpPr>
        <p:spPr>
          <a:xfrm>
            <a:off x="3884760" y="8685360"/>
            <a:ext cx="2971440" cy="456840"/>
          </a:xfrm>
          <a:prstGeom prst="rect">
            <a:avLst/>
          </a:prstGeom>
        </p:spPr>
        <p:txBody>
          <a:bodyPr anchor="b"/>
          <a:p>
            <a:pPr algn="r">
              <a:lnSpc>
                <a:spcPct val="100000"/>
              </a:lnSpc>
            </a:pPr>
            <a:fld id="{FE748EEF-F229-4B33-9FCB-056EA58CABD3}" type="slidenum">
              <a:rPr lang="en-US" sz="1200">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6040" cy="4114440"/>
          </a:xfrm>
          <a:prstGeom prst="rect">
            <a:avLst/>
          </a:prstGeom>
        </p:spPr>
        <p:txBody>
          <a:bodyPr/>
          <a:p>
            <a:r>
              <a:rPr lang="en-US"/>
              <a:t>TDD Continuum:</a:t>
            </a:r>
            <a:endParaRPr/>
          </a:p>
          <a:p>
            <a:r>
              <a:rPr lang="en-US"/>
              <a:t>For Specification, see i.e. BDD</a:t>
            </a:r>
            <a:endParaRPr/>
          </a:p>
          <a:p>
            <a:r>
              <a:rPr lang="en-US"/>
              <a:t>For Verification, see i.e. the triangulation from Kent Back</a:t>
            </a:r>
            <a:endParaRPr/>
          </a:p>
          <a:p>
            <a:r>
              <a:rPr lang="en-US"/>
              <a:t>For Design see next slide </a:t>
            </a:r>
            <a:endParaRPr/>
          </a:p>
          <a:p>
            <a:endParaRPr/>
          </a:p>
          <a:p>
            <a:r>
              <a:rPr lang="en-US"/>
              <a:t>The triangle in action: http://scratch.mit.edu/projects/13134082/</a:t>
            </a:r>
            <a:endParaRPr/>
          </a:p>
        </p:txBody>
      </p:sp>
      <p:sp>
        <p:nvSpPr>
          <p:cNvPr id="568" name="TextShape 2"/>
          <p:cNvSpPr txBox="1"/>
          <p:nvPr/>
        </p:nvSpPr>
        <p:spPr>
          <a:xfrm>
            <a:off x="3884760" y="8685360"/>
            <a:ext cx="2971440" cy="456840"/>
          </a:xfrm>
          <a:prstGeom prst="rect">
            <a:avLst/>
          </a:prstGeom>
        </p:spPr>
        <p:txBody>
          <a:bodyPr anchor="b"/>
          <a:p>
            <a:pPr algn="r">
              <a:lnSpc>
                <a:spcPct val="100000"/>
              </a:lnSpc>
            </a:pPr>
            <a:fld id="{764A1A11-065C-463E-A602-2673BEADBCFD}"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685800" y="4343400"/>
            <a:ext cx="5486040" cy="4114440"/>
          </a:xfrm>
          <a:prstGeom prst="rect">
            <a:avLst/>
          </a:prstGeom>
        </p:spPr>
        <p:txBody>
          <a:bodyPr/>
          <a:p>
            <a:r>
              <a:rPr lang="en-US"/>
              <a:t>Michael Feathers, NDC 2010</a:t>
            </a:r>
            <a:endParaRPr/>
          </a:p>
          <a:p>
            <a:pPr>
              <a:lnSpc>
                <a:spcPct val="100000"/>
              </a:lnSpc>
            </a:pPr>
            <a:r>
              <a:rPr b="1" lang="en-US"/>
              <a:t>The Deep Synergy Between Testability and Good Design</a:t>
            </a:r>
            <a:endParaRPr/>
          </a:p>
          <a:p>
            <a:pPr>
              <a:lnSpc>
                <a:spcPct val="100000"/>
              </a:lnSpc>
            </a:pPr>
            <a:r>
              <a:rPr lang="en-US"/>
              <a:t>http://vimeo.com/15007792</a:t>
            </a:r>
            <a:endParaRPr/>
          </a:p>
          <a:p>
            <a:pPr>
              <a:lnSpc>
                <a:spcPct val="100000"/>
              </a:lnSpc>
            </a:pPr>
            <a:endParaRPr/>
          </a:p>
          <a:p>
            <a:pPr>
              <a:lnSpc>
                <a:spcPct val="100000"/>
              </a:lnSpc>
            </a:pPr>
            <a:r>
              <a:rPr lang="en-US"/>
              <a:t>http://michaelfeathers.typepad.com/michael_feathers_blog/2007/09/the-deep-synerg.html</a:t>
            </a:r>
            <a:endParaRPr/>
          </a:p>
        </p:txBody>
      </p:sp>
      <p:sp>
        <p:nvSpPr>
          <p:cNvPr id="570" name="TextShape 2"/>
          <p:cNvSpPr txBox="1"/>
          <p:nvPr/>
        </p:nvSpPr>
        <p:spPr>
          <a:xfrm>
            <a:off x="3884760" y="8685360"/>
            <a:ext cx="2971440" cy="456840"/>
          </a:xfrm>
          <a:prstGeom prst="rect">
            <a:avLst/>
          </a:prstGeom>
        </p:spPr>
        <p:txBody>
          <a:bodyPr anchor="b"/>
          <a:p>
            <a:pPr algn="r">
              <a:lnSpc>
                <a:spcPct val="100000"/>
              </a:lnSpc>
            </a:pPr>
            <a:fld id="{32363DEC-73DB-4D9A-A864-2088AA2DD3F9}" type="slidenum">
              <a:rPr lang="en-US" sz="1200">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6040" cy="4114440"/>
          </a:xfrm>
          <a:prstGeom prst="rect">
            <a:avLst/>
          </a:prstGeom>
        </p:spPr>
        <p:txBody>
          <a:bodyPr/>
          <a:p>
            <a:endParaRPr/>
          </a:p>
        </p:txBody>
      </p:sp>
      <p:sp>
        <p:nvSpPr>
          <p:cNvPr id="572" name="TextShape 2"/>
          <p:cNvSpPr txBox="1"/>
          <p:nvPr/>
        </p:nvSpPr>
        <p:spPr>
          <a:xfrm>
            <a:off x="3884760" y="8685360"/>
            <a:ext cx="2971440" cy="456840"/>
          </a:xfrm>
          <a:prstGeom prst="rect">
            <a:avLst/>
          </a:prstGeom>
        </p:spPr>
        <p:txBody>
          <a:bodyPr anchor="b"/>
          <a:p>
            <a:pPr algn="r">
              <a:lnSpc>
                <a:spcPct val="100000"/>
              </a:lnSpc>
            </a:pPr>
            <a:fld id="{819B0550-9312-4591-AEC5-CE0BD7DD1A34}" type="slidenum">
              <a:rPr lang="en-US"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6040" cy="4114440"/>
          </a:xfrm>
          <a:prstGeom prst="rect">
            <a:avLst/>
          </a:prstGeom>
        </p:spPr>
        <p:txBody>
          <a:bodyPr/>
          <a:p>
            <a:pPr>
              <a:lnSpc>
                <a:spcPct val="100000"/>
              </a:lnSpc>
            </a:pPr>
            <a:endParaRPr/>
          </a:p>
          <a:p>
            <a:pPr>
              <a:lnSpc>
                <a:spcPct val="100000"/>
              </a:lnSpc>
              <a:buFont typeface="Arial"/>
              <a:buChar char="•"/>
            </a:pPr>
            <a:r>
              <a:rPr lang="en-US" sz="1200">
                <a:latin typeface="Calibri"/>
              </a:rPr>
              <a:t>We will try our best to answer any questions as the sessions progress.</a:t>
            </a:r>
            <a:endParaRPr/>
          </a:p>
          <a:p>
            <a:pPr>
              <a:lnSpc>
                <a:spcPct val="100000"/>
              </a:lnSpc>
              <a:buFont typeface="Arial"/>
              <a:buChar char="•"/>
            </a:pPr>
            <a:r>
              <a:rPr lang="en-US" sz="1200">
                <a:latin typeface="Calibri"/>
              </a:rPr>
              <a:t>Any questions which can’t be answered during the course of a session will go in the parking lot , we will take those at opportune moments.</a:t>
            </a:r>
            <a:endParaRPr/>
          </a:p>
          <a:p>
            <a:pPr>
              <a:lnSpc>
                <a:spcPct val="100000"/>
              </a:lnSpc>
              <a:buFont typeface="Arial"/>
              <a:buChar char="•"/>
            </a:pPr>
            <a:r>
              <a:rPr lang="en-US" sz="1200">
                <a:latin typeface="Calibri"/>
              </a:rPr>
              <a:t>Participate fully in all exercises. Try to complete all tasks to the best of your ability.</a:t>
            </a:r>
            <a:endParaRPr/>
          </a:p>
          <a:p>
            <a:pPr>
              <a:lnSpc>
                <a:spcPct val="100000"/>
              </a:lnSpc>
              <a:buFont typeface="Arial"/>
              <a:buChar char="•"/>
            </a:pPr>
            <a:r>
              <a:rPr lang="en-US" sz="1200">
                <a:latin typeface="Calibri"/>
              </a:rPr>
              <a:t>Ask for assistance. No one’s perfect, and it’s expected that you’ll ask for all necessary explanations.</a:t>
            </a:r>
            <a:endParaRPr/>
          </a:p>
          <a:p>
            <a:pPr>
              <a:lnSpc>
                <a:spcPct val="100000"/>
              </a:lnSpc>
              <a:buFont typeface="Arial"/>
              <a:buChar char="•"/>
            </a:pPr>
            <a:r>
              <a:rPr lang="en-US" sz="1200">
                <a:latin typeface="Calibri"/>
              </a:rPr>
              <a:t>No sleeping.</a:t>
            </a:r>
            <a:endParaRPr/>
          </a:p>
          <a:p>
            <a:pPr>
              <a:lnSpc>
                <a:spcPct val="100000"/>
              </a:lnSpc>
              <a:buFont typeface="Arial"/>
              <a:buChar char="•"/>
            </a:pPr>
            <a:r>
              <a:rPr lang="en-US" sz="1200">
                <a:latin typeface="Calibri"/>
              </a:rPr>
              <a:t>One discussion at a time.</a:t>
            </a:r>
            <a:endParaRPr/>
          </a:p>
          <a:p>
            <a:pPr>
              <a:lnSpc>
                <a:spcPct val="100000"/>
              </a:lnSpc>
              <a:buFont typeface="Arial"/>
              <a:buChar char="•"/>
            </a:pPr>
            <a:r>
              <a:rPr lang="en-US" sz="1200">
                <a:latin typeface="Calibri"/>
              </a:rPr>
              <a:t>We have scheduled break times, but you can agree with your pair to take other breaks as needed</a:t>
            </a:r>
            <a:endParaRPr/>
          </a:p>
        </p:txBody>
      </p:sp>
      <p:sp>
        <p:nvSpPr>
          <p:cNvPr id="552" name="TextShape 2"/>
          <p:cNvSpPr txBox="1"/>
          <p:nvPr/>
        </p:nvSpPr>
        <p:spPr>
          <a:xfrm>
            <a:off x="3884760" y="8685360"/>
            <a:ext cx="2971440" cy="456840"/>
          </a:xfrm>
          <a:prstGeom prst="rect">
            <a:avLst/>
          </a:prstGeom>
        </p:spPr>
        <p:txBody>
          <a:bodyPr anchor="b"/>
          <a:p>
            <a:pPr algn="r">
              <a:lnSpc>
                <a:spcPct val="100000"/>
              </a:lnSpc>
            </a:pPr>
            <a:fld id="{F4940D1F-5FDA-46E2-9FA8-658BDDE8D53D}" type="slidenum">
              <a:rPr lang="en-US" sz="1200">
                <a:solidFill>
                  <a:srgbClr val="000000"/>
                </a:solidFill>
                <a:latin typeface="+mn-lt"/>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6040" cy="4114440"/>
          </a:xfrm>
          <a:prstGeom prst="rect">
            <a:avLst/>
          </a:prstGeom>
        </p:spPr>
        <p:txBody>
          <a:bodyPr/>
          <a:p>
            <a:r>
              <a:rPr lang="en-US"/>
              <a:t>JAVA CODE</a:t>
            </a:r>
            <a:endParaRPr/>
          </a:p>
        </p:txBody>
      </p:sp>
      <p:sp>
        <p:nvSpPr>
          <p:cNvPr id="574" name="TextShape 2"/>
          <p:cNvSpPr txBox="1"/>
          <p:nvPr/>
        </p:nvSpPr>
        <p:spPr>
          <a:xfrm>
            <a:off x="3884760" y="8685360"/>
            <a:ext cx="2971440" cy="456840"/>
          </a:xfrm>
          <a:prstGeom prst="rect">
            <a:avLst/>
          </a:prstGeom>
        </p:spPr>
        <p:txBody>
          <a:bodyPr anchor="b"/>
          <a:p>
            <a:pPr algn="r">
              <a:lnSpc>
                <a:spcPct val="100000"/>
              </a:lnSpc>
            </a:pPr>
            <a:fld id="{C38B65D7-CA40-4FD6-8BC4-1E39D129CD21}" type="slidenum">
              <a:rPr lang="en-US" sz="1200">
                <a:solidFill>
                  <a:srgbClr val="000000"/>
                </a:solidFill>
                <a:latin typeface="+mn-lt"/>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685800" y="4343400"/>
            <a:ext cx="5486040" cy="4114440"/>
          </a:xfrm>
          <a:prstGeom prst="rect">
            <a:avLst/>
          </a:prstGeom>
        </p:spPr>
        <p:txBody>
          <a:bodyPr/>
          <a:p>
            <a:r>
              <a:rPr lang="en-US"/>
              <a:t>JAVA CODE</a:t>
            </a:r>
            <a:endParaRPr/>
          </a:p>
        </p:txBody>
      </p:sp>
      <p:sp>
        <p:nvSpPr>
          <p:cNvPr id="576" name="TextShape 2"/>
          <p:cNvSpPr txBox="1"/>
          <p:nvPr/>
        </p:nvSpPr>
        <p:spPr>
          <a:xfrm>
            <a:off x="3884760" y="8685360"/>
            <a:ext cx="2971440" cy="456840"/>
          </a:xfrm>
          <a:prstGeom prst="rect">
            <a:avLst/>
          </a:prstGeom>
        </p:spPr>
        <p:txBody>
          <a:bodyPr anchor="b"/>
          <a:p>
            <a:pPr algn="r">
              <a:lnSpc>
                <a:spcPct val="100000"/>
              </a:lnSpc>
            </a:pPr>
            <a:fld id="{A1205026-3AEE-4371-8612-62651701FFA3}" type="slidenum">
              <a:rPr lang="en-US" sz="1200">
                <a:solidFill>
                  <a:srgbClr val="000000"/>
                </a:solidFill>
                <a:latin typeface="+mn-lt"/>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6040" cy="4114440"/>
          </a:xfrm>
          <a:prstGeom prst="rect">
            <a:avLst/>
          </a:prstGeom>
        </p:spPr>
        <p:txBody>
          <a:bodyPr/>
          <a:p>
            <a:endParaRPr/>
          </a:p>
        </p:txBody>
      </p:sp>
      <p:sp>
        <p:nvSpPr>
          <p:cNvPr id="578" name="TextShape 2"/>
          <p:cNvSpPr txBox="1"/>
          <p:nvPr/>
        </p:nvSpPr>
        <p:spPr>
          <a:xfrm>
            <a:off x="3884760" y="8685360"/>
            <a:ext cx="2971440" cy="456840"/>
          </a:xfrm>
          <a:prstGeom prst="rect">
            <a:avLst/>
          </a:prstGeom>
        </p:spPr>
        <p:txBody>
          <a:bodyPr anchor="b"/>
          <a:p>
            <a:pPr algn="r">
              <a:lnSpc>
                <a:spcPct val="100000"/>
              </a:lnSpc>
            </a:pPr>
            <a:fld id="{40F49F81-6FBE-4554-959D-4CF915EFAF7F}"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6040" cy="4114440"/>
          </a:xfrm>
          <a:prstGeom prst="rect">
            <a:avLst/>
          </a:prstGeom>
        </p:spPr>
        <p:txBody>
          <a:bodyPr/>
          <a:p>
            <a:r>
              <a:rPr lang="en-US"/>
              <a:t>Emphasize that there will be two main modes of learning used during the workshop: Presenting and Learning</a:t>
            </a:r>
            <a:endParaRPr/>
          </a:p>
        </p:txBody>
      </p:sp>
      <p:sp>
        <p:nvSpPr>
          <p:cNvPr id="554" name="TextShape 2"/>
          <p:cNvSpPr txBox="1"/>
          <p:nvPr/>
        </p:nvSpPr>
        <p:spPr>
          <a:xfrm>
            <a:off x="3884760" y="8685360"/>
            <a:ext cx="2971440" cy="456840"/>
          </a:xfrm>
          <a:prstGeom prst="rect">
            <a:avLst/>
          </a:prstGeom>
        </p:spPr>
        <p:txBody>
          <a:bodyPr anchor="b"/>
          <a:p>
            <a:pPr algn="r">
              <a:lnSpc>
                <a:spcPct val="100000"/>
              </a:lnSpc>
            </a:pPr>
            <a:fld id="{8A636611-ED08-493F-BAFE-4AB545EDAFA5}" type="slidenum">
              <a:rPr lang="en-US" sz="1200">
                <a:solidFill>
                  <a:srgbClr val="000000"/>
                </a:solidFill>
                <a:latin typeface="+mn-lt"/>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9" name="PlaceHolder 1"/>
          <p:cNvSpPr>
            <a:spLocks noGrp="1"/>
          </p:cNvSpPr>
          <p:nvPr>
            <p:ph type="body"/>
          </p:nvPr>
        </p:nvSpPr>
        <p:spPr>
          <a:xfrm>
            <a:off x="685800" y="4343400"/>
            <a:ext cx="5486040" cy="4114440"/>
          </a:xfrm>
          <a:prstGeom prst="rect">
            <a:avLst/>
          </a:prstGeom>
        </p:spPr>
        <p:txBody>
          <a:bodyPr/>
          <a:p>
            <a:pPr>
              <a:lnSpc>
                <a:spcPct val="100000"/>
              </a:lnSpc>
            </a:pPr>
            <a:r>
              <a:rPr lang="en-US" sz="1200"/>
              <a:t>C# CODE</a:t>
            </a:r>
            <a:endParaRPr/>
          </a:p>
          <a:p>
            <a:pPr>
              <a:lnSpc>
                <a:spcPct val="100000"/>
              </a:lnSpc>
            </a:pPr>
            <a:endParaRPr/>
          </a:p>
          <a:p>
            <a:pPr>
              <a:lnSpc>
                <a:spcPct val="100000"/>
              </a:lnSpc>
            </a:pPr>
            <a:r>
              <a:rPr lang="en-US" sz="1200"/>
              <a:t>Method more than 5 – 10 lines is bad.</a:t>
            </a:r>
            <a:endParaRPr/>
          </a:p>
          <a:p>
            <a:pPr>
              <a:lnSpc>
                <a:spcPct val="100000"/>
              </a:lnSpc>
            </a:pPr>
            <a:endParaRPr/>
          </a:p>
        </p:txBody>
      </p:sp>
      <p:sp>
        <p:nvSpPr>
          <p:cNvPr id="580" name="TextShape 2"/>
          <p:cNvSpPr txBox="1"/>
          <p:nvPr/>
        </p:nvSpPr>
        <p:spPr>
          <a:xfrm>
            <a:off x="3884760" y="8685360"/>
            <a:ext cx="2971440" cy="456840"/>
          </a:xfrm>
          <a:prstGeom prst="rect">
            <a:avLst/>
          </a:prstGeom>
        </p:spPr>
        <p:txBody>
          <a:bodyPr anchor="b"/>
          <a:p>
            <a:pPr algn="r">
              <a:lnSpc>
                <a:spcPct val="100000"/>
              </a:lnSpc>
            </a:pPr>
            <a:fld id="{C895861A-E76E-4597-85D6-ABADB97502D3}" type="slidenum">
              <a:rPr lang="en-US" sz="1200">
                <a:solidFill>
                  <a:srgbClr val="000000"/>
                </a:solidFill>
                <a:latin typeface="+mn-lt"/>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685800" y="4343400"/>
            <a:ext cx="5486040" cy="4114440"/>
          </a:xfrm>
          <a:prstGeom prst="rect">
            <a:avLst/>
          </a:prstGeom>
        </p:spPr>
        <p:txBody>
          <a:bodyPr/>
          <a:p>
            <a:pPr>
              <a:lnSpc>
                <a:spcPct val="100000"/>
              </a:lnSpc>
            </a:pPr>
            <a:r>
              <a:rPr lang="en-US" sz="1200"/>
              <a:t>Create smaller methods with good names</a:t>
            </a:r>
            <a:endParaRPr/>
          </a:p>
        </p:txBody>
      </p:sp>
      <p:sp>
        <p:nvSpPr>
          <p:cNvPr id="582" name="TextShape 2"/>
          <p:cNvSpPr txBox="1"/>
          <p:nvPr/>
        </p:nvSpPr>
        <p:spPr>
          <a:xfrm>
            <a:off x="3884760" y="8685360"/>
            <a:ext cx="2971440" cy="456840"/>
          </a:xfrm>
          <a:prstGeom prst="rect">
            <a:avLst/>
          </a:prstGeom>
        </p:spPr>
        <p:txBody>
          <a:bodyPr anchor="b"/>
          <a:p>
            <a:pPr algn="r">
              <a:lnSpc>
                <a:spcPct val="100000"/>
              </a:lnSpc>
            </a:pPr>
            <a:fld id="{B8291FB7-EF5F-496F-A4D5-36DF8FDBE10D}" type="slidenum">
              <a:rPr lang="en-US" sz="1200">
                <a:solidFill>
                  <a:srgbClr val="000000"/>
                </a:solidFill>
                <a:latin typeface="+mn-lt"/>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PlaceHolder 1"/>
          <p:cNvSpPr>
            <a:spLocks noGrp="1"/>
          </p:cNvSpPr>
          <p:nvPr>
            <p:ph type="body"/>
          </p:nvPr>
        </p:nvSpPr>
        <p:spPr>
          <a:xfrm>
            <a:off x="685800" y="4343400"/>
            <a:ext cx="5486040" cy="4114440"/>
          </a:xfrm>
          <a:prstGeom prst="rect">
            <a:avLst/>
          </a:prstGeom>
        </p:spPr>
        <p:txBody>
          <a:bodyPr/>
          <a:p>
            <a:r>
              <a:rPr lang="en-US"/>
              <a:t>Point out the importance of keeping refactoring and redesign separate</a:t>
            </a:r>
            <a:endParaRPr/>
          </a:p>
          <a:p>
            <a:pPr>
              <a:lnSpc>
                <a:spcPct val="100000"/>
              </a:lnSpc>
              <a:buFont typeface="StarSymbol"/>
              <a:buChar char=""/>
            </a:pPr>
            <a:r>
              <a:rPr lang="en-US"/>
              <a:t>Large redesigns are NOT refactoring</a:t>
            </a:r>
            <a:endParaRPr/>
          </a:p>
          <a:p>
            <a:pPr>
              <a:lnSpc>
                <a:spcPct val="100000"/>
              </a:lnSpc>
              <a:buFont typeface="StarSymbol"/>
              <a:buChar char=""/>
            </a:pPr>
            <a:r>
              <a:rPr lang="en-US"/>
              <a:t>Be clear with the business owners that any redesigns are an investment in future speed and maintainability.</a:t>
            </a:r>
            <a:endParaRPr/>
          </a:p>
          <a:p>
            <a:pPr>
              <a:lnSpc>
                <a:spcPct val="100000"/>
              </a:lnSpc>
            </a:pPr>
            <a:endParaRPr/>
          </a:p>
        </p:txBody>
      </p:sp>
      <p:sp>
        <p:nvSpPr>
          <p:cNvPr id="584" name="TextShape 2"/>
          <p:cNvSpPr txBox="1"/>
          <p:nvPr/>
        </p:nvSpPr>
        <p:spPr>
          <a:xfrm>
            <a:off x="3884760" y="8685360"/>
            <a:ext cx="2971440" cy="456840"/>
          </a:xfrm>
          <a:prstGeom prst="rect">
            <a:avLst/>
          </a:prstGeom>
        </p:spPr>
        <p:txBody>
          <a:bodyPr anchor="b"/>
          <a:p>
            <a:pPr algn="r">
              <a:lnSpc>
                <a:spcPct val="100000"/>
              </a:lnSpc>
            </a:pPr>
            <a:fld id="{0FD1A625-8A83-44FB-A400-0C23A800D97C}"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6040" cy="4114440"/>
          </a:xfrm>
          <a:prstGeom prst="rect">
            <a:avLst/>
          </a:prstGeom>
        </p:spPr>
        <p:txBody>
          <a:bodyPr/>
          <a:p>
            <a:r>
              <a:rPr lang="en-US"/>
              <a:t>Presenting is when someone (could be facilitator but often it’ll be one of the participants) is showing code or other artifacts on the display. During this mode, we’ll need everyone’s attention (laptops down or put aside). Questions and lively conversation is welcome; as long as rules of discourse are obeyed (one conversation at a time)</a:t>
            </a:r>
            <a:endParaRPr/>
          </a:p>
        </p:txBody>
      </p:sp>
      <p:sp>
        <p:nvSpPr>
          <p:cNvPr id="556" name="TextShape 2"/>
          <p:cNvSpPr txBox="1"/>
          <p:nvPr/>
        </p:nvSpPr>
        <p:spPr>
          <a:xfrm>
            <a:off x="3884760" y="8685360"/>
            <a:ext cx="2971440" cy="456840"/>
          </a:xfrm>
          <a:prstGeom prst="rect">
            <a:avLst/>
          </a:prstGeom>
        </p:spPr>
        <p:txBody>
          <a:bodyPr anchor="b"/>
          <a:p>
            <a:pPr algn="r">
              <a:lnSpc>
                <a:spcPct val="100000"/>
              </a:lnSpc>
            </a:pPr>
            <a:fld id="{4DAA59E5-9E63-4B86-A400-E6D626BC7969}"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6040" cy="4114440"/>
          </a:xfrm>
          <a:prstGeom prst="rect">
            <a:avLst/>
          </a:prstGeom>
        </p:spPr>
        <p:txBody>
          <a:bodyPr/>
          <a:p>
            <a:r>
              <a:rPr lang="en-US"/>
              <a:t>Coding is when the attendees will work on the code samples in pairs. This is “heads down” activity, with every pair focused on their workstation/laptop. There will be lots of “low-decibel” conversations (one per pair) in the room. The facilitators will help the attendees. The attendees will help each other as well. There will be a gentle “hum” of these several conversations in the room during the Coding mode.</a:t>
            </a:r>
            <a:endParaRPr/>
          </a:p>
        </p:txBody>
      </p:sp>
      <p:sp>
        <p:nvSpPr>
          <p:cNvPr id="558" name="TextShape 2"/>
          <p:cNvSpPr txBox="1"/>
          <p:nvPr/>
        </p:nvSpPr>
        <p:spPr>
          <a:xfrm>
            <a:off x="3884760" y="8685360"/>
            <a:ext cx="2971440" cy="456840"/>
          </a:xfrm>
          <a:prstGeom prst="rect">
            <a:avLst/>
          </a:prstGeom>
        </p:spPr>
        <p:txBody>
          <a:bodyPr anchor="b"/>
          <a:p>
            <a:pPr algn="r">
              <a:lnSpc>
                <a:spcPct val="100000"/>
              </a:lnSpc>
            </a:pPr>
            <a:fld id="{5B110243-F727-4619-A4CC-C0C8047CF55A}" type="slidenum">
              <a:rPr lang="en-US" sz="1200">
                <a:solidFill>
                  <a:srgbClr val="000000"/>
                </a:solidFill>
                <a:latin typeface="+mn-lt"/>
                <a:ea typeface="+mn-ea"/>
              </a:rPr>
              <a:t>&lt;number&gt;</a:t>
            </a:fld>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685800" y="4343400"/>
            <a:ext cx="5486040" cy="4114440"/>
          </a:xfrm>
          <a:prstGeom prst="rect">
            <a:avLst/>
          </a:prstGeom>
        </p:spPr>
        <p:txBody>
          <a:bodyPr/>
          <a:p>
            <a:r>
              <a:rPr lang="en-US"/>
              <a:t>Magic Tricks of Testing , Sendi Metz, https://speakerdeck.com/skmetz/magic-tricks-of-testing-railsconf</a:t>
            </a:r>
            <a:endParaRPr/>
          </a:p>
        </p:txBody>
      </p:sp>
      <p:sp>
        <p:nvSpPr>
          <p:cNvPr id="586" name="TextShape 2"/>
          <p:cNvSpPr txBox="1"/>
          <p:nvPr/>
        </p:nvSpPr>
        <p:spPr>
          <a:xfrm>
            <a:off x="3884760" y="8685360"/>
            <a:ext cx="2971440" cy="456840"/>
          </a:xfrm>
          <a:prstGeom prst="rect">
            <a:avLst/>
          </a:prstGeom>
        </p:spPr>
        <p:txBody>
          <a:bodyPr anchor="b"/>
          <a:p>
            <a:pPr algn="r">
              <a:lnSpc>
                <a:spcPct val="100000"/>
              </a:lnSpc>
            </a:pPr>
            <a:fld id="{CAFECB79-56E5-4428-A362-4B1E64BA4050}" type="slidenum">
              <a:rPr lang="en-US" sz="1200">
                <a:solidFill>
                  <a:srgbClr val="000000"/>
                </a:solidFill>
                <a:latin typeface="+mn-lt"/>
                <a:ea typeface="+mn-ea"/>
              </a:rPr>
              <a:t>&lt;number&gt;</a:t>
            </a:fld>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685800" y="4343400"/>
            <a:ext cx="5486040" cy="4114440"/>
          </a:xfrm>
          <a:prstGeom prst="rect">
            <a:avLst/>
          </a:prstGeom>
        </p:spPr>
        <p:txBody>
          <a:bodyPr/>
          <a:p>
            <a:r>
              <a:rPr lang="en-US"/>
              <a:t>AKA Story tests, customer tests</a:t>
            </a:r>
            <a:endParaRPr/>
          </a:p>
        </p:txBody>
      </p:sp>
      <p:sp>
        <p:nvSpPr>
          <p:cNvPr id="588" name="TextShape 2"/>
          <p:cNvSpPr txBox="1"/>
          <p:nvPr/>
        </p:nvSpPr>
        <p:spPr>
          <a:xfrm>
            <a:off x="3884760" y="8685360"/>
            <a:ext cx="2971440" cy="456840"/>
          </a:xfrm>
          <a:prstGeom prst="rect">
            <a:avLst/>
          </a:prstGeom>
        </p:spPr>
        <p:txBody>
          <a:bodyPr anchor="b"/>
          <a:p>
            <a:pPr algn="r">
              <a:lnSpc>
                <a:spcPct val="100000"/>
              </a:lnSpc>
            </a:pPr>
            <a:fld id="{F801DB32-F90C-426A-8BD8-6F8A941F2C8D}" type="slidenum">
              <a:rPr lang="en-US" sz="1200">
                <a:solidFill>
                  <a:srgbClr val="000000"/>
                </a:solidFill>
                <a:latin typeface="+mn-lt"/>
                <a:ea typeface="+mn-ea"/>
              </a:rPr>
              <a:t>&lt;number&gt;</a:t>
            </a:fld>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6040" cy="4114440"/>
          </a:xfrm>
          <a:prstGeom prst="rect">
            <a:avLst/>
          </a:prstGeom>
        </p:spPr>
        <p:txBody>
          <a:bodyPr/>
          <a:p>
            <a:endParaRPr/>
          </a:p>
        </p:txBody>
      </p:sp>
      <p:sp>
        <p:nvSpPr>
          <p:cNvPr id="590" name="TextShape 2"/>
          <p:cNvSpPr txBox="1"/>
          <p:nvPr/>
        </p:nvSpPr>
        <p:spPr>
          <a:xfrm>
            <a:off x="3884760" y="8685360"/>
            <a:ext cx="2971440" cy="456840"/>
          </a:xfrm>
          <a:prstGeom prst="rect">
            <a:avLst/>
          </a:prstGeom>
        </p:spPr>
        <p:txBody>
          <a:bodyPr anchor="b"/>
          <a:p>
            <a:pPr algn="r">
              <a:lnSpc>
                <a:spcPct val="100000"/>
              </a:lnSpc>
            </a:pPr>
            <a:fld id="{B5897B8B-EBAC-4190-94E6-A5B940CDEDE1}" type="slidenum">
              <a:rPr lang="en-US" sz="1200">
                <a:solidFill>
                  <a:srgbClr val="000000"/>
                </a:solidFill>
                <a:latin typeface="+mn-lt"/>
                <a:ea typeface="+mn-ea"/>
              </a:rPr>
              <a:t>&lt;number&gt;</a:t>
            </a:fld>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685800" y="4343400"/>
            <a:ext cx="5486040" cy="4114440"/>
          </a:xfrm>
          <a:prstGeom prst="rect">
            <a:avLst/>
          </a:prstGeom>
        </p:spPr>
        <p:txBody>
          <a:bodyPr/>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2" name="TextShape 2"/>
          <p:cNvSpPr txBox="1"/>
          <p:nvPr/>
        </p:nvSpPr>
        <p:spPr>
          <a:xfrm>
            <a:off x="3884760" y="8685360"/>
            <a:ext cx="2971440" cy="456840"/>
          </a:xfrm>
          <a:prstGeom prst="rect">
            <a:avLst/>
          </a:prstGeom>
        </p:spPr>
        <p:txBody>
          <a:bodyPr anchor="b"/>
          <a:p>
            <a:pPr algn="r">
              <a:lnSpc>
                <a:spcPct val="100000"/>
              </a:lnSpc>
            </a:pPr>
            <a:fld id="{4DF226C1-779A-4F5E-A53C-26DA52862959}" type="slidenum">
              <a:rPr lang="en-US" sz="1200">
                <a:solidFill>
                  <a:srgbClr val="000000"/>
                </a:solidFill>
                <a:latin typeface="+mn-lt"/>
                <a:ea typeface="+mn-ea"/>
              </a:rPr>
              <a:t>&lt;number&gt;</a:t>
            </a:fld>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685800" y="4343400"/>
            <a:ext cx="5486040" cy="4114440"/>
          </a:xfrm>
          <a:prstGeom prst="rect">
            <a:avLst/>
          </a:prstGeom>
        </p:spPr>
        <p:txBody>
          <a:bodyPr/>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4" name="TextShape 2"/>
          <p:cNvSpPr txBox="1"/>
          <p:nvPr/>
        </p:nvSpPr>
        <p:spPr>
          <a:xfrm>
            <a:off x="3884760" y="8685360"/>
            <a:ext cx="2971440" cy="456840"/>
          </a:xfrm>
          <a:prstGeom prst="rect">
            <a:avLst/>
          </a:prstGeom>
        </p:spPr>
        <p:txBody>
          <a:bodyPr anchor="b"/>
          <a:p>
            <a:pPr algn="r">
              <a:lnSpc>
                <a:spcPct val="100000"/>
              </a:lnSpc>
            </a:pPr>
            <a:fld id="{5AFA57F9-F350-4FD2-ACFC-DB6F175D1D55}" type="slidenum">
              <a:rPr lang="en-US" sz="1200">
                <a:solidFill>
                  <a:srgbClr val="000000"/>
                </a:solidFill>
                <a:latin typeface="+mn-lt"/>
                <a:ea typeface="+mn-ea"/>
              </a:rPr>
              <a:t>&lt;number&gt;</a:t>
            </a:fld>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5" name="PlaceHolder 1"/>
          <p:cNvSpPr>
            <a:spLocks noGrp="1"/>
          </p:cNvSpPr>
          <p:nvPr>
            <p:ph type="body"/>
          </p:nvPr>
        </p:nvSpPr>
        <p:spPr>
          <a:xfrm>
            <a:off x="685800" y="4343400"/>
            <a:ext cx="5486040" cy="4114440"/>
          </a:xfrm>
          <a:prstGeom prst="rect">
            <a:avLst/>
          </a:prstGeom>
        </p:spPr>
        <p:txBody>
          <a:bodyPr/>
          <a:p>
            <a:r>
              <a:rPr lang="en-US"/>
              <a:t>ID Changes – does this make sense</a:t>
            </a:r>
            <a:endParaRPr/>
          </a:p>
          <a:p>
            <a:endParaRPr/>
          </a:p>
          <a:p>
            <a:pPr>
              <a:lnSpc>
                <a:spcPct val="100000"/>
              </a:lnSpc>
            </a:pPr>
            <a:r>
              <a:rPr lang="en-US"/>
              <a:t>DRY Principle - e.g., Control type change -- list to combo </a:t>
            </a:r>
            <a:endParaRPr/>
          </a:p>
        </p:txBody>
      </p:sp>
      <p:sp>
        <p:nvSpPr>
          <p:cNvPr id="596" name="TextShape 2"/>
          <p:cNvSpPr txBox="1"/>
          <p:nvPr/>
        </p:nvSpPr>
        <p:spPr>
          <a:xfrm>
            <a:off x="3884760" y="8685360"/>
            <a:ext cx="2971440" cy="456840"/>
          </a:xfrm>
          <a:prstGeom prst="rect">
            <a:avLst/>
          </a:prstGeom>
        </p:spPr>
        <p:txBody>
          <a:bodyPr anchor="b"/>
          <a:p>
            <a:pPr algn="r">
              <a:lnSpc>
                <a:spcPct val="100000"/>
              </a:lnSpc>
            </a:pPr>
            <a:fld id="{4744A896-18C3-4F7F-9C3B-1A1D637FC801}" type="slidenum">
              <a:rPr lang="en-US" sz="1200">
                <a:solidFill>
                  <a:srgbClr val="000000"/>
                </a:solidFill>
                <a:latin typeface="+mn-lt"/>
                <a:ea typeface="+mn-ea"/>
              </a:rPr>
              <a:t>&lt;number&gt;</a:t>
            </a:fld>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685800" y="4343400"/>
            <a:ext cx="5486040" cy="4114440"/>
          </a:xfrm>
          <a:prstGeom prst="rect">
            <a:avLst/>
          </a:prstGeom>
        </p:spPr>
        <p:txBody>
          <a:bodyPr/>
          <a:p>
            <a:endParaRPr/>
          </a:p>
          <a:p>
            <a:r>
              <a:rPr lang="en-US"/>
              <a:t>Concept</a:t>
            </a:r>
            <a:endParaRPr/>
          </a:p>
          <a:p>
            <a:r>
              <a:rPr lang="en-US"/>
              <a:t>Logged in as admin</a:t>
            </a:r>
            <a:endParaRPr/>
          </a:p>
          <a:p>
            <a:endParaRPr/>
          </a:p>
          <a:p>
            <a:r>
              <a:rPr lang="en-US"/>
              <a:t>Go to login page</a:t>
            </a:r>
            <a:endParaRPr/>
          </a:p>
          <a:p>
            <a:r>
              <a:rPr lang="en-US"/>
              <a:t>Type admin/admin</a:t>
            </a:r>
            <a:endParaRPr/>
          </a:p>
          <a:p>
            <a:endParaRPr/>
          </a:p>
          <a:p>
            <a:r>
              <a:rPr lang="en-US"/>
              <a:t>****</a:t>
            </a:r>
            <a:endParaRPr/>
          </a:p>
          <a:p>
            <a:endParaRPr/>
          </a:p>
          <a:p>
            <a:r>
              <a:rPr lang="en-US"/>
              <a:t>Tests</a:t>
            </a:r>
            <a:endParaRPr/>
          </a:p>
          <a:p>
            <a:endParaRPr/>
          </a:p>
          <a:p>
            <a:r>
              <a:rPr lang="en-US"/>
              <a:t>Call Logged in as admin</a:t>
            </a:r>
            <a:endParaRPr/>
          </a:p>
          <a:p>
            <a:r>
              <a:rPr lang="en-US"/>
              <a:t>Asset: On x page/</a:t>
            </a:r>
            <a:endParaRPr/>
          </a:p>
        </p:txBody>
      </p:sp>
      <p:sp>
        <p:nvSpPr>
          <p:cNvPr id="598" name="TextShape 2"/>
          <p:cNvSpPr txBox="1"/>
          <p:nvPr/>
        </p:nvSpPr>
        <p:spPr>
          <a:xfrm>
            <a:off x="3884760" y="8685360"/>
            <a:ext cx="2971440" cy="456840"/>
          </a:xfrm>
          <a:prstGeom prst="rect">
            <a:avLst/>
          </a:prstGeom>
        </p:spPr>
        <p:txBody>
          <a:bodyPr anchor="b"/>
          <a:p>
            <a:pPr algn="r">
              <a:lnSpc>
                <a:spcPct val="100000"/>
              </a:lnSpc>
            </a:pPr>
            <a:fld id="{7B56B623-F60F-4D35-9FF2-D877B6A73BEA}" type="slidenum">
              <a:rPr lang="en-US" sz="1200">
                <a:solidFill>
                  <a:srgbClr val="000000"/>
                </a:solidFill>
                <a:latin typeface="+mn-lt"/>
                <a:ea typeface="+mn-ea"/>
              </a:rPr>
              <a:t>&lt;number&gt;</a:t>
            </a:fld>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685800" y="4343400"/>
            <a:ext cx="5486040" cy="4114440"/>
          </a:xfrm>
          <a:prstGeom prst="rect">
            <a:avLst/>
          </a:prstGeom>
        </p:spPr>
        <p:txBody>
          <a:bodyPr/>
          <a:p>
            <a:r>
              <a:rPr lang="en-US"/>
              <a:t>Waits – don’t poll, go event based, use an explicit wait (selenium page model)</a:t>
            </a:r>
            <a:endParaRPr/>
          </a:p>
        </p:txBody>
      </p:sp>
      <p:sp>
        <p:nvSpPr>
          <p:cNvPr id="600" name="TextShape 2"/>
          <p:cNvSpPr txBox="1"/>
          <p:nvPr/>
        </p:nvSpPr>
        <p:spPr>
          <a:xfrm>
            <a:off x="3884760" y="8685360"/>
            <a:ext cx="2971440" cy="456840"/>
          </a:xfrm>
          <a:prstGeom prst="rect">
            <a:avLst/>
          </a:prstGeom>
        </p:spPr>
        <p:txBody>
          <a:bodyPr anchor="b"/>
          <a:p>
            <a:pPr algn="r">
              <a:lnSpc>
                <a:spcPct val="100000"/>
              </a:lnSpc>
            </a:pPr>
            <a:fld id="{2E8D05D2-6BE5-44F8-84B9-73690DA00AF7}"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6"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27"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9"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31"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32"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3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5"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36" name=""/>
          <p:cNvPicPr/>
          <p:nvPr/>
        </p:nvPicPr>
        <p:blipFill>
          <a:blip r:embed="rId2"/>
          <a:stretch>
            <a:fillRect/>
          </a:stretch>
        </p:blipFill>
        <p:spPr>
          <a:xfrm>
            <a:off x="5492160" y="3681360"/>
            <a:ext cx="2378160" cy="1896840"/>
          </a:xfrm>
          <a:prstGeom prst="rect">
            <a:avLst/>
          </a:prstGeom>
          <a:ln>
            <a:noFill/>
          </a:ln>
        </p:spPr>
      </p:pic>
      <p:pic>
        <p:nvPicPr>
          <p:cNvPr descr="" id="37"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5"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7"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50"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55"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56"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8"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5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60"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6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64"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6"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67"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9"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7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71"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72"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7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75"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76" name=""/>
          <p:cNvPicPr/>
          <p:nvPr/>
        </p:nvPicPr>
        <p:blipFill>
          <a:blip r:embed="rId2"/>
          <a:stretch>
            <a:fillRect/>
          </a:stretch>
        </p:blipFill>
        <p:spPr>
          <a:xfrm>
            <a:off x="5492160" y="3681360"/>
            <a:ext cx="2378160" cy="1896840"/>
          </a:xfrm>
          <a:prstGeom prst="rect">
            <a:avLst/>
          </a:prstGeom>
          <a:ln>
            <a:noFill/>
          </a:ln>
        </p:spPr>
      </p:pic>
      <p:pic>
        <p:nvPicPr>
          <p:cNvPr descr="" id="77"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3"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5"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7"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88"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7"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93"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94"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6"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97"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98"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0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01"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02"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04"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05"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07"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08"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09"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10"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1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13"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114" name=""/>
          <p:cNvPicPr/>
          <p:nvPr/>
        </p:nvPicPr>
        <p:blipFill>
          <a:blip r:embed="rId2"/>
          <a:stretch>
            <a:fillRect/>
          </a:stretch>
        </p:blipFill>
        <p:spPr>
          <a:xfrm>
            <a:off x="5492160" y="3681360"/>
            <a:ext cx="2378160" cy="1896840"/>
          </a:xfrm>
          <a:prstGeom prst="rect">
            <a:avLst/>
          </a:prstGeom>
          <a:ln>
            <a:noFill/>
          </a:ln>
        </p:spPr>
      </p:pic>
      <p:pic>
        <p:nvPicPr>
          <p:cNvPr descr="" id="115"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1"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3"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0"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5"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26"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31"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32"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4"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35"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36"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3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40"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2"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43"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46"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47"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48"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5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51"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152" name=""/>
          <p:cNvPicPr/>
          <p:nvPr/>
        </p:nvPicPr>
        <p:blipFill>
          <a:blip r:embed="rId2"/>
          <a:stretch>
            <a:fillRect/>
          </a:stretch>
        </p:blipFill>
        <p:spPr>
          <a:xfrm>
            <a:off x="5492160" y="3681360"/>
            <a:ext cx="2378160" cy="1896840"/>
          </a:xfrm>
          <a:prstGeom prst="rect">
            <a:avLst/>
          </a:prstGeom>
          <a:ln>
            <a:noFill/>
          </a:ln>
        </p:spPr>
      </p:pic>
      <p:pic>
        <p:nvPicPr>
          <p:cNvPr descr="" id="153"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5"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6"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8"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0"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2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4"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0" name="Picture 5"/>
          <p:cNvPicPr/>
          <p:nvPr/>
        </p:nvPicPr>
        <p:blipFill>
          <a:blip r:embed="rId2"/>
          <a:stretch>
            <a:fillRect/>
          </a:stretch>
        </p:blipFill>
        <p:spPr>
          <a:xfrm>
            <a:off x="7670880" y="6505200"/>
            <a:ext cx="1015560" cy="190080"/>
          </a:xfrm>
          <a:prstGeom prst="rect">
            <a:avLst/>
          </a:prstGeom>
          <a:ln>
            <a:noFill/>
          </a:ln>
        </p:spPr>
      </p:pic>
      <p:pic>
        <p:nvPicPr>
          <p:cNvPr descr="" id="1" name="Picture 6"/>
          <p:cNvPicPr/>
          <p:nvPr/>
        </p:nvPicPr>
        <p:blipFill>
          <a:blip r:embed="rId3"/>
          <a:stretch>
            <a:fillRect/>
          </a:stretch>
        </p:blipFill>
        <p:spPr>
          <a:xfrm>
            <a:off x="457200" y="6477120"/>
            <a:ext cx="1682280" cy="261720"/>
          </a:xfrm>
          <a:prstGeom prst="rect">
            <a:avLst/>
          </a:prstGeom>
          <a:ln>
            <a:noFill/>
          </a:ln>
        </p:spPr>
      </p:pic>
      <p:sp>
        <p:nvSpPr>
          <p:cNvPr id="2"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Click to edit the title text formatClick to edit Master title style</a:t>
            </a:r>
            <a:endParaRPr/>
          </a:p>
        </p:txBody>
      </p:sp>
      <p:sp>
        <p:nvSpPr>
          <p:cNvPr id="3"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38" name="Picture 5"/>
          <p:cNvPicPr/>
          <p:nvPr/>
        </p:nvPicPr>
        <p:blipFill>
          <a:blip r:embed="rId2"/>
          <a:stretch>
            <a:fillRect/>
          </a:stretch>
        </p:blipFill>
        <p:spPr>
          <a:xfrm>
            <a:off x="7670880" y="6505200"/>
            <a:ext cx="1015560" cy="190080"/>
          </a:xfrm>
          <a:prstGeom prst="rect">
            <a:avLst/>
          </a:prstGeom>
          <a:ln>
            <a:noFill/>
          </a:ln>
        </p:spPr>
      </p:pic>
      <p:pic>
        <p:nvPicPr>
          <p:cNvPr descr="" id="39" name="Picture 6"/>
          <p:cNvPicPr/>
          <p:nvPr/>
        </p:nvPicPr>
        <p:blipFill>
          <a:blip r:embed="rId3"/>
          <a:stretch>
            <a:fillRect/>
          </a:stretch>
        </p:blipFill>
        <p:spPr>
          <a:xfrm>
            <a:off x="457200" y="6477120"/>
            <a:ext cx="1682280" cy="261720"/>
          </a:xfrm>
          <a:prstGeom prst="rect">
            <a:avLst/>
          </a:prstGeom>
          <a:ln>
            <a:noFill/>
          </a:ln>
        </p:spPr>
      </p:pic>
      <p:sp>
        <p:nvSpPr>
          <p:cNvPr id="40" name="PlaceHolder 1"/>
          <p:cNvSpPr>
            <a:spLocks noGrp="1"/>
          </p:cNvSpPr>
          <p:nvPr>
            <p:ph type="title"/>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Click to edit the title text formatClick to edit Master title style</a:t>
            </a:r>
            <a:endParaRPr/>
          </a:p>
        </p:txBody>
      </p:sp>
      <p:sp>
        <p:nvSpPr>
          <p:cNvPr id="41" name="PlaceHolder 2"/>
          <p:cNvSpPr>
            <a:spLocks noGrp="1"/>
          </p:cNvSpPr>
          <p:nvPr>
            <p:ph type="body"/>
          </p:nvPr>
        </p:nvSpPr>
        <p:spPr>
          <a:xfrm>
            <a:off x="457200" y="1600200"/>
            <a:ext cx="8229240" cy="4173480"/>
          </a:xfrm>
          <a:prstGeom prst="rect">
            <a:avLst/>
          </a:prstGeom>
        </p:spPr>
        <p:txBody>
          <a:bodyPr/>
          <a:p>
            <a:pPr>
              <a:buSzPct val="25000"/>
              <a:buFont typeface="StarSymbol"/>
              <a:buChar char=""/>
            </a:pPr>
            <a:r>
              <a:rPr lang="en-US" sz="3200">
                <a:solidFill>
                  <a:srgbClr val="333333"/>
                </a:solidFill>
                <a:latin typeface="CamingoDos Pro Cd"/>
              </a:rPr>
              <a:t>Click to edit the outline text format</a:t>
            </a:r>
            <a:endParaRPr/>
          </a:p>
          <a:p>
            <a:pPr lvl="1">
              <a:buSzPct val="25000"/>
              <a:buFont typeface="StarSymbol"/>
              <a:buChar char=""/>
            </a:pPr>
            <a:r>
              <a:rPr lang="en-US" sz="3200">
                <a:solidFill>
                  <a:srgbClr val="333333"/>
                </a:solidFill>
                <a:latin typeface="CamingoDos Pro Cd"/>
              </a:rPr>
              <a:t>Second Outline Level</a:t>
            </a:r>
            <a:endParaRPr/>
          </a:p>
          <a:p>
            <a:pPr lvl="2">
              <a:buSzPct val="25000"/>
              <a:buFont typeface="StarSymbol"/>
              <a:buChar char=""/>
            </a:pPr>
            <a:r>
              <a:rPr lang="en-US" sz="3200">
                <a:solidFill>
                  <a:srgbClr val="333333"/>
                </a:solidFill>
                <a:latin typeface="CamingoDos Pro Cd"/>
              </a:rPr>
              <a:t>Third Outline Level</a:t>
            </a:r>
            <a:endParaRPr/>
          </a:p>
          <a:p>
            <a:pPr lvl="3">
              <a:buSzPct val="25000"/>
              <a:buFont typeface="StarSymbol"/>
              <a:buChar char=""/>
            </a:pPr>
            <a:r>
              <a:rPr lang="en-US" sz="3200">
                <a:solidFill>
                  <a:srgbClr val="333333"/>
                </a:solidFill>
                <a:latin typeface="CamingoDos Pro Cd"/>
              </a:rPr>
              <a:t>Fourth Outline Level</a:t>
            </a:r>
            <a:endParaRPr/>
          </a:p>
          <a:p>
            <a:pPr lvl="4">
              <a:buSzPct val="25000"/>
              <a:buFont typeface="StarSymbol"/>
              <a:buChar char=""/>
            </a:pPr>
            <a:r>
              <a:rPr lang="en-US" sz="3200">
                <a:solidFill>
                  <a:srgbClr val="333333"/>
                </a:solidFill>
                <a:latin typeface="CamingoDos Pro Cd"/>
              </a:rPr>
              <a:t>Fifth Outline Level</a:t>
            </a:r>
            <a:endParaRPr/>
          </a:p>
          <a:p>
            <a:pPr lvl="5">
              <a:buSzPct val="25000"/>
              <a:buFont typeface="StarSymbol"/>
              <a:buChar char=""/>
            </a:pPr>
            <a:r>
              <a:rPr lang="en-US" sz="3200">
                <a:solidFill>
                  <a:srgbClr val="333333"/>
                </a:solidFill>
                <a:latin typeface="CamingoDos Pro Cd"/>
              </a:rPr>
              <a:t>Sixth Outline Level</a:t>
            </a:r>
            <a:endParaRPr/>
          </a:p>
          <a:p>
            <a:pPr>
              <a:lnSpc>
                <a:spcPct val="100000"/>
              </a:lnSpc>
              <a:buFont typeface="Lucida Grande"/>
              <a:buChar char="–"/>
            </a:pPr>
            <a:r>
              <a:rPr lang="en-US" sz="3200">
                <a:solidFill>
                  <a:srgbClr val="333333"/>
                </a:solidFill>
                <a:latin typeface="CamingoDos Pro Cd"/>
              </a:rPr>
              <a:t>Seventh Outline LevelClick to edit Master text styles</a:t>
            </a:r>
            <a:endParaRPr/>
          </a:p>
          <a:p>
            <a:pPr lvl="1">
              <a:lnSpc>
                <a:spcPct val="100000"/>
              </a:lnSpc>
              <a:buFont typeface="Arial"/>
              <a:buChar char="–"/>
            </a:pPr>
            <a:r>
              <a:rPr lang="en-US" sz="2800">
                <a:solidFill>
                  <a:srgbClr val="333333"/>
                </a:solidFill>
                <a:latin typeface="CamingoDos Pro Cd"/>
              </a:rPr>
              <a:t>Second level</a:t>
            </a:r>
            <a:endParaRPr/>
          </a:p>
          <a:p>
            <a:pPr lvl="2">
              <a:lnSpc>
                <a:spcPct val="100000"/>
              </a:lnSpc>
              <a:buFont typeface="Arial"/>
              <a:buChar char="•"/>
            </a:pPr>
            <a:r>
              <a:rPr lang="en-US" sz="2400">
                <a:solidFill>
                  <a:srgbClr val="333333"/>
                </a:solidFill>
                <a:latin typeface="CamingoDos Pro Cd"/>
              </a:rPr>
              <a:t>Third level</a:t>
            </a:r>
            <a:endParaRPr/>
          </a:p>
          <a:p>
            <a:pPr lvl="3">
              <a:lnSpc>
                <a:spcPct val="100000"/>
              </a:lnSpc>
              <a:buFont typeface="Arial"/>
              <a:buChar char="–"/>
            </a:pPr>
            <a:r>
              <a:rPr lang="en-US" sz="2000">
                <a:solidFill>
                  <a:srgbClr val="333333"/>
                </a:solidFill>
                <a:latin typeface="CamingoDos Pro Cd"/>
              </a:rPr>
              <a:t>Fourth level</a:t>
            </a:r>
            <a:endParaRPr/>
          </a:p>
          <a:p>
            <a:pPr lvl="4">
              <a:lnSpc>
                <a:spcPct val="100000"/>
              </a:lnSpc>
              <a:buFont typeface="Arial"/>
              <a:buChar char="»"/>
            </a:pPr>
            <a:r>
              <a:rPr lang="en-US" sz="2000">
                <a:solidFill>
                  <a:srgbClr val="333333"/>
                </a:solidFill>
                <a:latin typeface="CamingoDos Pro Cd"/>
              </a:rPr>
              <a:t>Fifth level</a:t>
            </a:r>
            <a:endParaRPr/>
          </a:p>
        </p:txBody>
      </p:sp>
      <p:sp>
        <p:nvSpPr>
          <p:cNvPr id="42" name="Line 3"/>
          <p:cNvSpPr/>
          <p:nvPr/>
        </p:nvSpPr>
        <p:spPr>
          <a:xfrm>
            <a:off x="457200" y="5843160"/>
            <a:ext cx="8215560" cy="0"/>
          </a:xfrm>
          <a:prstGeom prst="line">
            <a:avLst/>
          </a:prstGeom>
          <a:ln w="12600">
            <a:solidFill>
              <a:srgbClr val="cccccc"/>
            </a:solidFill>
            <a:round/>
          </a:ln>
        </p:spPr>
      </p:sp>
      <p:sp>
        <p:nvSpPr>
          <p:cNvPr id="43" name="Line 4"/>
          <p:cNvSpPr/>
          <p:nvPr/>
        </p:nvSpPr>
        <p:spPr>
          <a:xfrm>
            <a:off x="470880" y="1342080"/>
            <a:ext cx="8215920" cy="0"/>
          </a:xfrm>
          <a:prstGeom prst="line">
            <a:avLst/>
          </a:prstGeom>
          <a:ln w="12600">
            <a:solidFill>
              <a:srgbClr val="cccccc"/>
            </a:solidFill>
            <a:round/>
          </a:ln>
        </p:spPr>
      </p:sp>
    </p:spTree>
  </p:cSld>
  <p:clrMap accent1="accent1" accent2="accent2" accent3="accent3" accent4="accent4" accent5="accent5" accent6="accent6" bg1="lt1" bg2="lt2" folHlink="folHlink" hlink="hlink" tx1="dk1" tx2="dk2"/>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78" name="Picture 5"/>
          <p:cNvPicPr/>
          <p:nvPr/>
        </p:nvPicPr>
        <p:blipFill>
          <a:blip r:embed="rId2"/>
          <a:stretch>
            <a:fillRect/>
          </a:stretch>
        </p:blipFill>
        <p:spPr>
          <a:xfrm>
            <a:off x="7670880" y="6505200"/>
            <a:ext cx="1015560" cy="190080"/>
          </a:xfrm>
          <a:prstGeom prst="rect">
            <a:avLst/>
          </a:prstGeom>
          <a:ln>
            <a:noFill/>
          </a:ln>
        </p:spPr>
      </p:pic>
      <p:pic>
        <p:nvPicPr>
          <p:cNvPr descr="" id="79" name="Picture 6"/>
          <p:cNvPicPr/>
          <p:nvPr/>
        </p:nvPicPr>
        <p:blipFill>
          <a:blip r:embed="rId3"/>
          <a:stretch>
            <a:fillRect/>
          </a:stretch>
        </p:blipFill>
        <p:spPr>
          <a:xfrm>
            <a:off x="457200" y="6477120"/>
            <a:ext cx="1682280" cy="261720"/>
          </a:xfrm>
          <a:prstGeom prst="rect">
            <a:avLst/>
          </a:prstGeom>
          <a:ln>
            <a:noFill/>
          </a:ln>
        </p:spPr>
      </p:pic>
      <p:sp>
        <p:nvSpPr>
          <p:cNvPr id="8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Click to edit the title text formatClick to edit Master title style</a:t>
            </a:r>
            <a:endParaRPr/>
          </a:p>
        </p:txBody>
      </p:sp>
      <p:sp>
        <p:nvSpPr>
          <p:cNvPr id="81"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116" name="Picture 5"/>
          <p:cNvPicPr/>
          <p:nvPr/>
        </p:nvPicPr>
        <p:blipFill>
          <a:blip r:embed="rId2"/>
          <a:stretch>
            <a:fillRect/>
          </a:stretch>
        </p:blipFill>
        <p:spPr>
          <a:xfrm>
            <a:off x="7670880" y="6505200"/>
            <a:ext cx="1015560" cy="190080"/>
          </a:xfrm>
          <a:prstGeom prst="rect">
            <a:avLst/>
          </a:prstGeom>
          <a:ln>
            <a:noFill/>
          </a:ln>
        </p:spPr>
      </p:pic>
      <p:pic>
        <p:nvPicPr>
          <p:cNvPr descr="" id="117" name="Picture 6"/>
          <p:cNvPicPr/>
          <p:nvPr/>
        </p:nvPicPr>
        <p:blipFill>
          <a:blip r:embed="rId3"/>
          <a:stretch>
            <a:fillRect/>
          </a:stretch>
        </p:blipFill>
        <p:spPr>
          <a:xfrm>
            <a:off x="457200" y="6477120"/>
            <a:ext cx="1682280" cy="261720"/>
          </a:xfrm>
          <a:prstGeom prst="rect">
            <a:avLst/>
          </a:prstGeom>
          <a:ln>
            <a:noFill/>
          </a:ln>
        </p:spPr>
      </p:pic>
      <p:sp>
        <p:nvSpPr>
          <p:cNvPr id="118" name="PlaceHolder 1"/>
          <p:cNvSpPr>
            <a:spLocks noGrp="1"/>
          </p:cNvSpPr>
          <p:nvPr>
            <p:ph type="title"/>
          </p:nvPr>
        </p:nvSpPr>
        <p:spPr>
          <a:xfrm>
            <a:off x="722160" y="4406760"/>
            <a:ext cx="7772040" cy="1361880"/>
          </a:xfrm>
          <a:prstGeom prst="rect">
            <a:avLst/>
          </a:prstGeom>
        </p:spPr>
        <p:txBody>
          <a:bodyPr/>
          <a:p>
            <a:pPr>
              <a:lnSpc>
                <a:spcPct val="100000"/>
              </a:lnSpc>
            </a:pPr>
            <a:r>
              <a:rPr b="1" lang="en-US" sz="4000">
                <a:solidFill>
                  <a:srgbClr val="000000"/>
                </a:solidFill>
                <a:latin typeface="Marydale"/>
              </a:rPr>
              <a:t>Click to edit the title text formatClick to edit Master title style</a:t>
            </a:r>
            <a:endParaRPr/>
          </a:p>
        </p:txBody>
      </p:sp>
      <p:sp>
        <p:nvSpPr>
          <p:cNvPr id="119" name="PlaceHolder 2"/>
          <p:cNvSpPr>
            <a:spLocks noGrp="1"/>
          </p:cNvSpPr>
          <p:nvPr>
            <p:ph type="body"/>
          </p:nvPr>
        </p:nvSpPr>
        <p:spPr>
          <a:xfrm>
            <a:off x="722160" y="2906640"/>
            <a:ext cx="7772040" cy="1499760"/>
          </a:xfrm>
          <a:prstGeom prst="rect">
            <a:avLst/>
          </a:prstGeom>
        </p:spPr>
        <p:txBody>
          <a:bodyPr anchor="b"/>
          <a:p>
            <a:pPr>
              <a:buSzPct val="25000"/>
              <a:buFont typeface="StarSymbol"/>
              <a:buChar char=""/>
            </a:pPr>
            <a:r>
              <a:rPr lang="en-US" sz="2000">
                <a:solidFill>
                  <a:srgbClr val="8b8b8b"/>
                </a:solidFill>
                <a:latin typeface="CamingoDos Pro Cd"/>
              </a:rPr>
              <a:t>Click to edit the outline text format</a:t>
            </a:r>
            <a:endParaRPr/>
          </a:p>
          <a:p>
            <a:pPr lvl="1">
              <a:buSzPct val="25000"/>
              <a:buFont typeface="StarSymbol"/>
              <a:buChar char=""/>
            </a:pPr>
            <a:r>
              <a:rPr lang="en-US" sz="2000">
                <a:solidFill>
                  <a:srgbClr val="8b8b8b"/>
                </a:solidFill>
                <a:latin typeface="CamingoDos Pro Cd"/>
              </a:rPr>
              <a:t>Second Outline Level</a:t>
            </a:r>
            <a:endParaRPr/>
          </a:p>
          <a:p>
            <a:pPr lvl="2">
              <a:buSzPct val="25000"/>
              <a:buFont typeface="StarSymbol"/>
              <a:buChar char=""/>
            </a:pPr>
            <a:r>
              <a:rPr lang="en-US" sz="2000">
                <a:solidFill>
                  <a:srgbClr val="8b8b8b"/>
                </a:solidFill>
                <a:latin typeface="CamingoDos Pro Cd"/>
              </a:rPr>
              <a:t>Third Outline Level</a:t>
            </a:r>
            <a:endParaRPr/>
          </a:p>
          <a:p>
            <a:pPr lvl="3">
              <a:buSzPct val="25000"/>
              <a:buFont typeface="StarSymbol"/>
              <a:buChar char=""/>
            </a:pPr>
            <a:r>
              <a:rPr lang="en-US" sz="2000">
                <a:solidFill>
                  <a:srgbClr val="8b8b8b"/>
                </a:solidFill>
                <a:latin typeface="CamingoDos Pro Cd"/>
              </a:rPr>
              <a:t>Fourth Outline Level</a:t>
            </a:r>
            <a:endParaRPr/>
          </a:p>
          <a:p>
            <a:pPr lvl="4">
              <a:buSzPct val="25000"/>
              <a:buFont typeface="StarSymbol"/>
              <a:buChar char=""/>
            </a:pPr>
            <a:r>
              <a:rPr lang="en-US" sz="2000">
                <a:solidFill>
                  <a:srgbClr val="8b8b8b"/>
                </a:solidFill>
                <a:latin typeface="CamingoDos Pro Cd"/>
              </a:rPr>
              <a:t>Fifth Outline Level</a:t>
            </a:r>
            <a:endParaRPr/>
          </a:p>
          <a:p>
            <a:pPr lvl="5">
              <a:buSzPct val="25000"/>
              <a:buFont typeface="StarSymbol"/>
              <a:buChar char=""/>
            </a:pPr>
            <a:r>
              <a:rPr lang="en-US" sz="2000">
                <a:solidFill>
                  <a:srgbClr val="8b8b8b"/>
                </a:solidFill>
                <a:latin typeface="CamingoDos Pro Cd"/>
              </a:rPr>
              <a:t>Sixth Outline Level</a:t>
            </a:r>
            <a:endParaRPr/>
          </a:p>
          <a:p>
            <a:pPr>
              <a:lnSpc>
                <a:spcPct val="100000"/>
              </a:lnSpc>
            </a:pPr>
            <a:r>
              <a:rPr lang="en-US" sz="2000">
                <a:solidFill>
                  <a:srgbClr val="8b8b8b"/>
                </a:solidFill>
                <a:latin typeface="CamingoDos Pro Cd"/>
              </a:rPr>
              <a:t>Seventh Outline LevelClick to edit Master text styles</a:t>
            </a:r>
            <a:endParaRPr/>
          </a:p>
        </p:txBody>
      </p:sp>
    </p:spTree>
  </p:cSld>
  <p:clrMap accent1="accent1" accent2="accent2" accent3="accent3" accent4="accent4" accent5="accent5" accent6="accent6" bg1="lt1" bg2="lt2" folHlink="folHlink" hlink="hlink" tx1="dk1" tx2="dk2"/>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hyperlink" Target="mailto:http://creativecommons.org/licenses/by-sa/4.0/" TargetMode="External"/><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9.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slideLayout" Target="../slideLayouts/slideLayout29.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36"/><Relationship Id="rId2" Type="http://schemas.openxmlformats.org/officeDocument/2006/relationships/slideLayout" Target="../slideLayouts/slideLayout29.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slideLayout" Target="../slideLayouts/slideLayout29.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9.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Agile Development Practices</a:t>
            </a:r>
            <a:endParaRPr/>
          </a:p>
        </p:txBody>
      </p:sp>
      <p:sp>
        <p:nvSpPr>
          <p:cNvPr id="160" name="TextShape 2"/>
          <p:cNvSpPr txBox="1"/>
          <p:nvPr/>
        </p:nvSpPr>
        <p:spPr>
          <a:xfrm>
            <a:off x="1371600" y="3886200"/>
            <a:ext cx="6400440" cy="1752120"/>
          </a:xfrm>
          <a:prstGeom prst="rect">
            <a:avLst/>
          </a:prstGeom>
        </p:spPr>
        <p:txBody>
          <a:bodyPr/>
          <a:p>
            <a:pPr algn="ctr">
              <a:lnSpc>
                <a:spcPct val="100000"/>
              </a:lnSpc>
            </a:pPr>
            <a:r>
              <a:rPr lang="en-US" sz="3200">
                <a:solidFill>
                  <a:srgbClr val="333333"/>
                </a:solidFill>
                <a:latin typeface="CamingoDos Pro Regular"/>
              </a:rPr>
              <a:t>A course from </a:t>
            </a:r>
            <a:endParaRPr/>
          </a:p>
          <a:p>
            <a:pPr algn="ctr">
              <a:lnSpc>
                <a:spcPct val="100000"/>
              </a:lnSpc>
            </a:pPr>
            <a:r>
              <a:rPr lang="en-US" sz="3200">
                <a:solidFill>
                  <a:srgbClr val="333333"/>
                </a:solidFill>
                <a:latin typeface="CamingoDos Pro Regular"/>
              </a:rPr>
              <a:t>ThoughtWorks</a:t>
            </a:r>
            <a:endParaRPr/>
          </a:p>
        </p:txBody>
      </p:sp>
      <p:sp>
        <p:nvSpPr>
          <p:cNvPr id="161" name="Line 3"/>
          <p:cNvSpPr/>
          <p:nvPr/>
        </p:nvSpPr>
        <p:spPr>
          <a:xfrm>
            <a:off x="685800" y="1935720"/>
            <a:ext cx="7772400" cy="0"/>
          </a:xfrm>
          <a:prstGeom prst="line">
            <a:avLst/>
          </a:prstGeom>
          <a:ln w="12600">
            <a:solidFill>
              <a:srgbClr val="cccccc"/>
            </a:solidFill>
            <a:round/>
          </a:ln>
        </p:spPr>
      </p:sp>
      <p:sp>
        <p:nvSpPr>
          <p:cNvPr id="162" name="CustomShape 4"/>
          <p:cNvSpPr/>
          <p:nvPr/>
        </p:nvSpPr>
        <p:spPr>
          <a:xfrm>
            <a:off x="1828800" y="5756760"/>
            <a:ext cx="5790960" cy="637920"/>
          </a:xfrm>
          <a:prstGeom prst="rect">
            <a:avLst/>
          </a:prstGeom>
          <a:noFill/>
          <a:ln>
            <a:noFill/>
          </a:ln>
        </p:spPr>
        <p:txBody>
          <a:bodyPr bIns="45000" lIns="90000" rIns="90000" tIns="45000"/>
          <a:p>
            <a:pPr algn="ctr">
              <a:lnSpc>
                <a:spcPct val="100000"/>
              </a:lnSpc>
            </a:pPr>
            <a:r>
              <a:rPr lang="en-US" sz="1200">
                <a:solidFill>
                  <a:srgbClr val="000000"/>
                </a:solidFill>
                <a:latin typeface="Calibri"/>
              </a:rPr>
              <a:t>This work is licensed under the</a:t>
            </a:r>
            <a:endParaRPr/>
          </a:p>
          <a:p>
            <a:pPr algn="ctr">
              <a:lnSpc>
                <a:spcPct val="100000"/>
              </a:lnSpc>
            </a:pPr>
            <a:r>
              <a:rPr lang="en-US" sz="1200">
                <a:solidFill>
                  <a:srgbClr val="000000"/>
                </a:solidFill>
                <a:latin typeface="Calibri"/>
              </a:rPr>
              <a:t> </a:t>
            </a:r>
            <a:r>
              <a:rPr lang="en-US" sz="1200">
                <a:solidFill>
                  <a:srgbClr val="000000"/>
                </a:solidFill>
                <a:latin typeface="Calibri"/>
              </a:rPr>
              <a:t>Creative Commons Attribution-ShareAlike 4.0 International License. </a:t>
            </a:r>
            <a:endParaRPr/>
          </a:p>
          <a:p>
            <a:pPr algn="ctr">
              <a:lnSpc>
                <a:spcPct val="100000"/>
              </a:lnSpc>
            </a:pPr>
            <a:r>
              <a:rPr lang="en-US" sz="1200">
                <a:solidFill>
                  <a:srgbClr val="000000"/>
                </a:solidFill>
                <a:latin typeface="Calibri"/>
              </a:rPr>
              <a:t>To view a copy of this license, visit </a:t>
            </a:r>
            <a:r>
              <a:rPr lang="en-US" sz="1200" u="sng">
                <a:solidFill>
                  <a:srgbClr val="0000ff"/>
                </a:solidFill>
                <a:latin typeface="Calibri"/>
                <a:hlinkClick r:id="rId1"/>
              </a:rPr>
              <a:t>http://creativecommons.org/licenses/by-sa/4.0/</a:t>
            </a:r>
            <a:r>
              <a:rPr lang="en-US" sz="1200">
                <a:solidFill>
                  <a:srgbClr val="000000"/>
                </a:solidFill>
                <a:latin typeface="Calibri"/>
              </a:rPr>
              <a:t>.</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Agile Recommended Practices</a:t>
            </a:r>
            <a:endParaRPr/>
          </a:p>
        </p:txBody>
      </p:sp>
      <p:sp>
        <p:nvSpPr>
          <p:cNvPr id="193" name="CustomShape 2"/>
          <p:cNvSpPr/>
          <p:nvPr/>
        </p:nvSpPr>
        <p:spPr>
          <a:xfrm>
            <a:off x="868680" y="1444320"/>
            <a:ext cx="7406280" cy="4457520"/>
          </a:xfrm>
          <a:prstGeom prst="rect">
            <a:avLst/>
          </a:prstGeom>
          <a:solidFill>
            <a:srgbClr val="bebed4"/>
          </a:solidFill>
          <a:ln w="50760">
            <a:solidFill>
              <a:srgbClr val="808080"/>
            </a:solidFill>
            <a:miter/>
          </a:ln>
        </p:spPr>
      </p:sp>
      <p:sp>
        <p:nvSpPr>
          <p:cNvPr id="194" name="CustomShape 3"/>
          <p:cNvSpPr/>
          <p:nvPr/>
        </p:nvSpPr>
        <p:spPr>
          <a:xfrm>
            <a:off x="868680" y="1444320"/>
            <a:ext cx="1080" cy="154080"/>
          </a:xfrm>
          <a:prstGeom prst="rect">
            <a:avLst/>
          </a:prstGeom>
          <a:noFill/>
          <a:ln w="12600">
            <a:solidFill>
              <a:srgbClr val="808080"/>
            </a:solidFill>
            <a:miter/>
          </a:ln>
        </p:spPr>
      </p:sp>
      <p:sp>
        <p:nvSpPr>
          <p:cNvPr id="195" name="CustomShape 4"/>
          <p:cNvSpPr/>
          <p:nvPr/>
        </p:nvSpPr>
        <p:spPr>
          <a:xfrm>
            <a:off x="3406320" y="5572080"/>
            <a:ext cx="2331360" cy="243720"/>
          </a:xfrm>
          <a:prstGeom prst="rect">
            <a:avLst/>
          </a:prstGeom>
          <a:solidFill>
            <a:srgbClr val="bebed4"/>
          </a:solidFill>
          <a:ln w="12600">
            <a:noFill/>
          </a:ln>
        </p:spPr>
        <p:txBody>
          <a:bodyPr bIns="0" lIns="0" rIns="40680" tIns="0"/>
          <a:p>
            <a:pPr algn="ctr">
              <a:lnSpc>
                <a:spcPct val="100000"/>
              </a:lnSpc>
            </a:pPr>
            <a:r>
              <a:rPr b="1" lang="en-US" sz="1600">
                <a:solidFill>
                  <a:srgbClr val="000000"/>
                </a:solidFill>
                <a:latin typeface="Calibri"/>
              </a:rPr>
              <a:t>ORGANIZATIONAL</a:t>
            </a:r>
            <a:endParaRPr/>
          </a:p>
        </p:txBody>
      </p:sp>
      <p:sp>
        <p:nvSpPr>
          <p:cNvPr id="196" name="CustomShape 5"/>
          <p:cNvSpPr/>
          <p:nvPr/>
        </p:nvSpPr>
        <p:spPr>
          <a:xfrm>
            <a:off x="1176840" y="1538640"/>
            <a:ext cx="62136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197" name="CustomShape 6"/>
          <p:cNvSpPr/>
          <p:nvPr/>
        </p:nvSpPr>
        <p:spPr>
          <a:xfrm>
            <a:off x="1143360" y="2744280"/>
            <a:ext cx="54828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198" name="CustomShape 7"/>
          <p:cNvSpPr/>
          <p:nvPr/>
        </p:nvSpPr>
        <p:spPr>
          <a:xfrm>
            <a:off x="7539480" y="1512720"/>
            <a:ext cx="43848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199" name="CustomShape 8"/>
          <p:cNvSpPr/>
          <p:nvPr/>
        </p:nvSpPr>
        <p:spPr>
          <a:xfrm>
            <a:off x="1134360" y="3949560"/>
            <a:ext cx="49356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00" name="CustomShape 9"/>
          <p:cNvSpPr/>
          <p:nvPr/>
        </p:nvSpPr>
        <p:spPr>
          <a:xfrm>
            <a:off x="1150560" y="5140080"/>
            <a:ext cx="55440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01" name="CustomShape 10"/>
          <p:cNvSpPr/>
          <p:nvPr/>
        </p:nvSpPr>
        <p:spPr>
          <a:xfrm>
            <a:off x="7500240" y="5140080"/>
            <a:ext cx="48276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02" name="CustomShape 11"/>
          <p:cNvSpPr/>
          <p:nvPr/>
        </p:nvSpPr>
        <p:spPr>
          <a:xfrm>
            <a:off x="7395840" y="4103280"/>
            <a:ext cx="552960" cy="21348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Co-location</a:t>
            </a:r>
            <a:endParaRPr/>
          </a:p>
        </p:txBody>
      </p:sp>
      <p:sp>
        <p:nvSpPr>
          <p:cNvPr id="203" name="CustomShape 12"/>
          <p:cNvSpPr/>
          <p:nvPr/>
        </p:nvSpPr>
        <p:spPr>
          <a:xfrm>
            <a:off x="7439040" y="2808000"/>
            <a:ext cx="52992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04" name="CustomShape 13"/>
          <p:cNvSpPr/>
          <p:nvPr/>
        </p:nvSpPr>
        <p:spPr>
          <a:xfrm>
            <a:off x="2143080" y="1512720"/>
            <a:ext cx="4937400" cy="4001400"/>
          </a:xfrm>
          <a:prstGeom prst="rect">
            <a:avLst/>
          </a:prstGeom>
          <a:solidFill>
            <a:srgbClr val="fcd5b5"/>
          </a:solidFill>
          <a:ln w="50760">
            <a:solidFill>
              <a:srgbClr val="808080"/>
            </a:solidFill>
            <a:miter/>
          </a:ln>
        </p:spPr>
      </p:sp>
      <p:sp>
        <p:nvSpPr>
          <p:cNvPr id="205" name="CustomShape 14"/>
          <p:cNvSpPr/>
          <p:nvPr/>
        </p:nvSpPr>
        <p:spPr>
          <a:xfrm>
            <a:off x="2143080" y="1512720"/>
            <a:ext cx="1080" cy="163440"/>
          </a:xfrm>
          <a:prstGeom prst="rect">
            <a:avLst/>
          </a:prstGeom>
          <a:solidFill>
            <a:srgbClr val="fcd5b5"/>
          </a:solidFill>
          <a:ln w="12600">
            <a:solidFill>
              <a:srgbClr val="808080"/>
            </a:solidFill>
            <a:miter/>
          </a:ln>
        </p:spPr>
      </p:sp>
      <p:sp>
        <p:nvSpPr>
          <p:cNvPr id="206" name="CustomShape 15"/>
          <p:cNvSpPr/>
          <p:nvPr/>
        </p:nvSpPr>
        <p:spPr>
          <a:xfrm>
            <a:off x="3309120" y="5145120"/>
            <a:ext cx="2331360" cy="243720"/>
          </a:xfrm>
          <a:prstGeom prst="rect">
            <a:avLst/>
          </a:prstGeom>
          <a:solidFill>
            <a:srgbClr val="fcd5b5"/>
          </a:solidFill>
          <a:ln w="12600">
            <a:noFill/>
          </a:ln>
        </p:spPr>
        <p:txBody>
          <a:bodyPr bIns="0" lIns="0" rIns="40680" tIns="0"/>
          <a:p>
            <a:pPr algn="ctr">
              <a:lnSpc>
                <a:spcPct val="100000"/>
              </a:lnSpc>
            </a:pPr>
            <a:r>
              <a:rPr b="1" lang="en-US" sz="1600">
                <a:solidFill>
                  <a:srgbClr val="000000"/>
                </a:solidFill>
                <a:latin typeface="Calibri"/>
              </a:rPr>
              <a:t>TEAM</a:t>
            </a:r>
            <a:endParaRPr/>
          </a:p>
        </p:txBody>
      </p:sp>
      <p:sp>
        <p:nvSpPr>
          <p:cNvPr id="207" name="CustomShape 16"/>
          <p:cNvSpPr/>
          <p:nvPr/>
        </p:nvSpPr>
        <p:spPr>
          <a:xfrm>
            <a:off x="6026040" y="1823040"/>
            <a:ext cx="688680" cy="21348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Retrospectives</a:t>
            </a:r>
            <a:endParaRPr/>
          </a:p>
        </p:txBody>
      </p:sp>
      <p:sp>
        <p:nvSpPr>
          <p:cNvPr id="208" name="CustomShape 17"/>
          <p:cNvSpPr/>
          <p:nvPr/>
        </p:nvSpPr>
        <p:spPr>
          <a:xfrm>
            <a:off x="6353640" y="3947400"/>
            <a:ext cx="476640" cy="213480"/>
          </a:xfrm>
          <a:prstGeom prst="rect">
            <a:avLst/>
          </a:prstGeom>
          <a:solidFill>
            <a:srgbClr val="fcd5b5"/>
          </a:solidFill>
          <a:ln w="12600">
            <a:noFill/>
          </a:ln>
        </p:spPr>
        <p:txBody>
          <a:bodyPr bIns="0" lIns="0" rIns="40680" tIns="0" wrap="none"/>
          <a:p>
            <a:pPr algn="r">
              <a:lnSpc>
                <a:spcPct val="100000"/>
              </a:lnSpc>
            </a:pPr>
            <a:r>
              <a:rPr lang="en-US" sz="1400">
                <a:solidFill>
                  <a:srgbClr val="191919"/>
                </a:solidFill>
                <a:latin typeface="Calibri"/>
              </a:rPr>
              <a:t>Iterations</a:t>
            </a:r>
            <a:endParaRPr/>
          </a:p>
        </p:txBody>
      </p:sp>
      <p:sp>
        <p:nvSpPr>
          <p:cNvPr id="209" name="CustomShape 18"/>
          <p:cNvSpPr/>
          <p:nvPr/>
        </p:nvSpPr>
        <p:spPr>
          <a:xfrm>
            <a:off x="4172040" y="1626120"/>
            <a:ext cx="80604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Iteration kickoff/</a:t>
            </a:r>
            <a:r>
              <a:rPr lang="en-US" sz="1400">
                <a:solidFill>
                  <a:srgbClr val="000000"/>
                </a:solidFill>
                <a:latin typeface="Calibri"/>
              </a:rPr>
              <a:t>
</a:t>
            </a:r>
            <a:r>
              <a:rPr lang="en-US" sz="1400">
                <a:solidFill>
                  <a:srgbClr val="000000"/>
                </a:solidFill>
                <a:latin typeface="Calibri"/>
              </a:rPr>
              <a:t>planning meeting</a:t>
            </a:r>
            <a:endParaRPr/>
          </a:p>
        </p:txBody>
      </p:sp>
      <p:sp>
        <p:nvSpPr>
          <p:cNvPr id="210" name="CustomShape 19"/>
          <p:cNvSpPr/>
          <p:nvPr/>
        </p:nvSpPr>
        <p:spPr>
          <a:xfrm>
            <a:off x="2343600" y="4880160"/>
            <a:ext cx="36396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11" name="CustomShape 20"/>
          <p:cNvSpPr/>
          <p:nvPr/>
        </p:nvSpPr>
        <p:spPr>
          <a:xfrm>
            <a:off x="2355840" y="3760560"/>
            <a:ext cx="40824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12" name="CustomShape 21"/>
          <p:cNvSpPr/>
          <p:nvPr/>
        </p:nvSpPr>
        <p:spPr>
          <a:xfrm>
            <a:off x="2395080" y="2942640"/>
            <a:ext cx="478080" cy="21348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Card Wall</a:t>
            </a:r>
            <a:endParaRPr/>
          </a:p>
        </p:txBody>
      </p:sp>
      <p:sp>
        <p:nvSpPr>
          <p:cNvPr id="213" name="CustomShape 22"/>
          <p:cNvSpPr/>
          <p:nvPr/>
        </p:nvSpPr>
        <p:spPr>
          <a:xfrm>
            <a:off x="2477880" y="1823040"/>
            <a:ext cx="64116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14" name="CustomShape 23"/>
          <p:cNvSpPr/>
          <p:nvPr/>
        </p:nvSpPr>
        <p:spPr>
          <a:xfrm>
            <a:off x="6215040" y="4880160"/>
            <a:ext cx="555840" cy="42660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15" name="CustomShape 24"/>
          <p:cNvSpPr/>
          <p:nvPr/>
        </p:nvSpPr>
        <p:spPr>
          <a:xfrm>
            <a:off x="6303600" y="2755800"/>
            <a:ext cx="495000" cy="42660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16" name="CustomShape 25"/>
          <p:cNvSpPr/>
          <p:nvPr/>
        </p:nvSpPr>
        <p:spPr>
          <a:xfrm>
            <a:off x="3406320" y="2154240"/>
            <a:ext cx="2331360" cy="2948760"/>
          </a:xfrm>
          <a:prstGeom prst="rect">
            <a:avLst/>
          </a:prstGeom>
          <a:solidFill>
            <a:srgbClr val="bfbfbf"/>
          </a:solidFill>
          <a:ln w="50760">
            <a:solidFill>
              <a:srgbClr val="808080"/>
            </a:solidFill>
            <a:miter/>
          </a:ln>
        </p:spPr>
      </p:sp>
      <p:sp>
        <p:nvSpPr>
          <p:cNvPr id="217" name="CustomShape 26"/>
          <p:cNvSpPr/>
          <p:nvPr/>
        </p:nvSpPr>
        <p:spPr>
          <a:xfrm>
            <a:off x="3406320" y="2154240"/>
            <a:ext cx="1080" cy="154080"/>
          </a:xfrm>
          <a:prstGeom prst="rect">
            <a:avLst/>
          </a:prstGeom>
          <a:solidFill>
            <a:srgbClr val="bfbfbf"/>
          </a:solidFill>
          <a:ln w="12600">
            <a:solidFill>
              <a:srgbClr val="808080"/>
            </a:solidFill>
            <a:miter/>
          </a:ln>
        </p:spPr>
      </p:sp>
      <p:sp>
        <p:nvSpPr>
          <p:cNvPr id="218" name="CustomShape 27"/>
          <p:cNvSpPr/>
          <p:nvPr/>
        </p:nvSpPr>
        <p:spPr>
          <a:xfrm>
            <a:off x="3680640" y="4733640"/>
            <a:ext cx="1714320" cy="243720"/>
          </a:xfrm>
          <a:prstGeom prst="rect">
            <a:avLst/>
          </a:prstGeom>
          <a:solidFill>
            <a:srgbClr val="bfbfbf"/>
          </a:solidFill>
          <a:ln w="12600">
            <a:noFill/>
          </a:ln>
        </p:spPr>
        <p:txBody>
          <a:bodyPr bIns="0" lIns="0" rIns="40680" tIns="0"/>
          <a:p>
            <a:pPr algn="ctr">
              <a:lnSpc>
                <a:spcPct val="100000"/>
              </a:lnSpc>
            </a:pPr>
            <a:r>
              <a:rPr b="1" lang="en-US" sz="1600">
                <a:solidFill>
                  <a:srgbClr val="000000"/>
                </a:solidFill>
                <a:latin typeface="Calibri"/>
              </a:rPr>
              <a:t>INDIVIDUAL</a:t>
            </a:r>
            <a:endParaRPr/>
          </a:p>
        </p:txBody>
      </p:sp>
      <p:sp>
        <p:nvSpPr>
          <p:cNvPr id="219" name="CustomShape 28"/>
          <p:cNvSpPr/>
          <p:nvPr/>
        </p:nvSpPr>
        <p:spPr>
          <a:xfrm>
            <a:off x="3680640" y="2428560"/>
            <a:ext cx="1714320" cy="34272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Refactoring</a:t>
            </a:r>
            <a:endParaRPr/>
          </a:p>
        </p:txBody>
      </p:sp>
      <p:sp>
        <p:nvSpPr>
          <p:cNvPr id="220" name="CustomShape 29"/>
          <p:cNvSpPr/>
          <p:nvPr/>
        </p:nvSpPr>
        <p:spPr>
          <a:xfrm>
            <a:off x="3680640" y="3114360"/>
            <a:ext cx="1714320" cy="34272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Simple Design</a:t>
            </a:r>
            <a:endParaRPr/>
          </a:p>
        </p:txBody>
      </p:sp>
      <p:sp>
        <p:nvSpPr>
          <p:cNvPr id="221" name="CustomShape 30"/>
          <p:cNvSpPr/>
          <p:nvPr/>
        </p:nvSpPr>
        <p:spPr>
          <a:xfrm>
            <a:off x="3680640" y="3800160"/>
            <a:ext cx="1714320" cy="71964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7"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Continuous Integration</a:t>
            </a:r>
            <a:endParaRPr/>
          </a:p>
        </p:txBody>
      </p:sp>
      <p:sp>
        <p:nvSpPr>
          <p:cNvPr id="488" name="TextShape 2"/>
          <p:cNvSpPr txBox="1"/>
          <p:nvPr/>
        </p:nvSpPr>
        <p:spPr>
          <a:xfrm>
            <a:off x="1371600" y="3886200"/>
            <a:ext cx="6400440" cy="1752120"/>
          </a:xfrm>
          <a:prstGeom prst="rect">
            <a:avLst/>
          </a:prstGeom>
        </p:spPr>
        <p:txBody>
          <a:bodyPr/>
          <a:p>
            <a:pPr algn="ctr"/>
            <a:endParaRPr/>
          </a:p>
        </p:txBody>
      </p:sp>
    </p:spTree>
  </p:cSld>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9"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Continuous Integration</a:t>
            </a:r>
            <a:endParaRPr/>
          </a:p>
        </p:txBody>
      </p:sp>
      <p:sp>
        <p:nvSpPr>
          <p:cNvPr id="490" name="CustomShape 2"/>
          <p:cNvSpPr/>
          <p:nvPr/>
        </p:nvSpPr>
        <p:spPr>
          <a:xfrm>
            <a:off x="457200" y="1828800"/>
            <a:ext cx="8229240" cy="4266720"/>
          </a:xfrm>
          <a:prstGeom prst="rect">
            <a:avLst/>
          </a:prstGeom>
          <a:noFill/>
          <a:ln>
            <a:noFill/>
          </a:ln>
        </p:spPr>
        <p:txBody>
          <a:bodyPr bIns="45000" lIns="90000" rIns="90000" tIns="45000"/>
          <a:p>
            <a:pPr algn="ctr">
              <a:lnSpc>
                <a:spcPct val="100000"/>
              </a:lnSpc>
            </a:pPr>
            <a:r>
              <a:rPr lang="en-US" sz="2400">
                <a:solidFill>
                  <a:srgbClr val="000000"/>
                </a:solidFill>
                <a:latin typeface="Calibri"/>
              </a:rPr>
              <a:t>“</a:t>
            </a:r>
            <a:r>
              <a:rPr lang="en-US" sz="2400">
                <a:solidFill>
                  <a:srgbClr val="000000"/>
                </a:solidFill>
                <a:latin typeface="Calibri"/>
              </a:rPr>
              <a:t>The key is to automate absolutely everything and run the process so often that integration errors are found quickly.” </a:t>
            </a:r>
            <a:endParaRPr/>
          </a:p>
          <a:p>
            <a:pPr algn="ctr">
              <a:lnSpc>
                <a:spcPct val="100000"/>
              </a:lnSpc>
            </a:pPr>
            <a:r>
              <a:rPr i="1" lang="en-US" sz="2400">
                <a:solidFill>
                  <a:srgbClr val="c4bd97"/>
                </a:solidFill>
                <a:latin typeface="Calibri"/>
              </a:rPr>
              <a:t>Martin Fowler</a:t>
            </a:r>
            <a:endParaRPr/>
          </a:p>
          <a:p>
            <a:pPr algn="ctr">
              <a:lnSpc>
                <a:spcPct val="100000"/>
              </a:lnSpc>
            </a:pPr>
            <a:r>
              <a:rPr i="1" lang="en-US" sz="1600">
                <a:solidFill>
                  <a:srgbClr val="c4bd97"/>
                </a:solidFill>
                <a:latin typeface="Calibri"/>
              </a:rPr>
              <a:t>--</a:t>
            </a:r>
            <a:r>
              <a:rPr i="1" lang="en-US" sz="1600">
                <a:solidFill>
                  <a:srgbClr val="606060"/>
                </a:solidFill>
                <a:latin typeface="Calibri"/>
              </a:rPr>
              <a:t>http://martinfowler.com/articles/originalContinuousIntegration.html</a:t>
            </a:r>
            <a:endParaRPr/>
          </a:p>
        </p:txBody>
      </p:sp>
      <p:sp>
        <p:nvSpPr>
          <p:cNvPr id="491" name="CustomShape 3"/>
          <p:cNvSpPr/>
          <p:nvPr/>
        </p:nvSpPr>
        <p:spPr>
          <a:xfrm>
            <a:off x="457200" y="1306440"/>
            <a:ext cx="8229240" cy="445680"/>
          </a:xfrm>
          <a:prstGeom prst="rect">
            <a:avLst/>
          </a:prstGeom>
          <a:noFill/>
          <a:ln w="9360">
            <a:noFill/>
          </a:ln>
        </p:spPr>
        <p:txBody>
          <a:bodyPr anchor="b"/>
          <a:p>
            <a:pPr>
              <a:lnSpc>
                <a:spcPct val="100000"/>
              </a:lnSpc>
            </a:pPr>
            <a:r>
              <a:rPr b="1" lang="en-US" sz="2400">
                <a:solidFill>
                  <a:srgbClr val="000000"/>
                </a:solidFill>
                <a:latin typeface="Calibri"/>
              </a:rPr>
              <a:t>Why?</a:t>
            </a:r>
            <a:endParaRPr/>
          </a:p>
        </p:txBody>
      </p:sp>
    </p:spTree>
  </p:cSld>
  <p:timing>
    <p:tnLst>
      <p:par>
        <p:cTn dur="indefinite" id="31" nodeType="tmRoot" restart="never">
          <p:childTnLst>
            <p:seq>
              <p:cTn id="32"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493" name="TextShape 2"/>
          <p:cNvSpPr txBox="1"/>
          <p:nvPr/>
        </p:nvSpPr>
        <p:spPr>
          <a:xfrm>
            <a:off x="457200" y="1600200"/>
            <a:ext cx="8229240" cy="4173480"/>
          </a:xfrm>
          <a:prstGeom prst="rect">
            <a:avLst/>
          </a:prstGeom>
        </p:spPr>
        <p:txBody>
          <a:bodyPr/>
          <a:p>
            <a:pPr>
              <a:lnSpc>
                <a:spcPct val="100000"/>
              </a:lnSpc>
            </a:pPr>
            <a:r>
              <a:rPr b="1" lang="en-US" sz="2500">
                <a:solidFill>
                  <a:srgbClr val="333333"/>
                </a:solidFill>
                <a:latin typeface="CamingoDos Pro Cd"/>
              </a:rPr>
              <a:t>The Build: Backbone of Agile Development Process</a:t>
            </a:r>
            <a:endParaRPr/>
          </a:p>
          <a:p>
            <a:pPr lvl="1">
              <a:lnSpc>
                <a:spcPct val="100000"/>
              </a:lnSpc>
              <a:buFont typeface="Arial"/>
              <a:buChar char="–"/>
            </a:pPr>
            <a:r>
              <a:rPr lang="en-US" sz="2800">
                <a:solidFill>
                  <a:srgbClr val="333333"/>
                </a:solidFill>
                <a:latin typeface="CamingoDos Pro Cd"/>
              </a:rPr>
              <a:t>Drives agile process</a:t>
            </a:r>
            <a:endParaRPr/>
          </a:p>
          <a:p>
            <a:pPr lvl="1">
              <a:lnSpc>
                <a:spcPct val="100000"/>
              </a:lnSpc>
              <a:buFont typeface="Arial"/>
              <a:buChar char="–"/>
            </a:pPr>
            <a:r>
              <a:rPr lang="en-US" sz="2800">
                <a:solidFill>
                  <a:srgbClr val="333333"/>
                </a:solidFill>
                <a:latin typeface="CamingoDos Pro Cd"/>
              </a:rPr>
              <a:t>Leads to quick feedback</a:t>
            </a:r>
            <a:endParaRPr/>
          </a:p>
          <a:p>
            <a:pPr lvl="1">
              <a:lnSpc>
                <a:spcPct val="100000"/>
              </a:lnSpc>
              <a:buFont typeface="Arial"/>
              <a:buChar char="–"/>
            </a:pPr>
            <a:r>
              <a:rPr lang="en-US" sz="2800">
                <a:solidFill>
                  <a:srgbClr val="333333"/>
                </a:solidFill>
                <a:latin typeface="CamingoDos Pro Cd"/>
              </a:rPr>
              <a:t>Based on automation</a:t>
            </a:r>
            <a:endParaRPr/>
          </a:p>
          <a:p>
            <a:pPr lvl="1">
              <a:lnSpc>
                <a:spcPct val="100000"/>
              </a:lnSpc>
              <a:buFont typeface="Arial"/>
              <a:buChar char="–"/>
            </a:pPr>
            <a:r>
              <a:rPr lang="en-US" sz="2800">
                <a:solidFill>
                  <a:srgbClr val="333333"/>
                </a:solidFill>
                <a:latin typeface="CamingoDos Pro Cd"/>
              </a:rPr>
              <a:t>Adds rigor</a:t>
            </a:r>
            <a:endParaRPr/>
          </a:p>
          <a:p>
            <a:pPr lvl="1">
              <a:lnSpc>
                <a:spcPct val="100000"/>
              </a:lnSpc>
              <a:buFont typeface="Arial"/>
              <a:buChar char="–"/>
            </a:pPr>
            <a:r>
              <a:rPr lang="en-US" sz="2800">
                <a:solidFill>
                  <a:srgbClr val="333333"/>
                </a:solidFill>
                <a:latin typeface="CamingoDos Pro Cd"/>
              </a:rPr>
              <a:t>Reduces waste</a:t>
            </a:r>
            <a:endParaRPr/>
          </a:p>
          <a:p>
            <a:pPr lvl="1">
              <a:lnSpc>
                <a:spcPct val="100000"/>
              </a:lnSpc>
              <a:buFont typeface="Arial"/>
              <a:buChar char="–"/>
            </a:pPr>
            <a:r>
              <a:rPr lang="en-US" sz="2800">
                <a:solidFill>
                  <a:srgbClr val="333333"/>
                </a:solidFill>
                <a:latin typeface="CamingoDos Pro Cd"/>
              </a:rPr>
              <a:t>Creates a path to production</a:t>
            </a:r>
            <a:endParaRPr/>
          </a:p>
          <a:p>
            <a:pPr>
              <a:lnSpc>
                <a:spcPct val="100000"/>
              </a:lnSpc>
            </a:pPr>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495"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Benefits of continuous integration</a:t>
            </a:r>
            <a:endParaRPr/>
          </a:p>
          <a:p>
            <a:pPr lvl="1">
              <a:lnSpc>
                <a:spcPct val="100000"/>
              </a:lnSpc>
              <a:buFont typeface="Arial"/>
              <a:buChar char="–"/>
            </a:pPr>
            <a:r>
              <a:rPr lang="en-US" sz="2800">
                <a:solidFill>
                  <a:srgbClr val="333333"/>
                </a:solidFill>
                <a:latin typeface="CamingoDos Pro Cd"/>
              </a:rPr>
              <a:t>Gives quick feedback on problems</a:t>
            </a:r>
            <a:endParaRPr/>
          </a:p>
          <a:p>
            <a:pPr lvl="1">
              <a:lnSpc>
                <a:spcPct val="100000"/>
              </a:lnSpc>
              <a:buFont typeface="Arial"/>
              <a:buChar char="–"/>
            </a:pPr>
            <a:r>
              <a:rPr lang="en-US" sz="2800">
                <a:solidFill>
                  <a:srgbClr val="333333"/>
                </a:solidFill>
                <a:latin typeface="CamingoDos Pro Cd"/>
              </a:rPr>
              <a:t>Lowers cost of change</a:t>
            </a:r>
            <a:endParaRPr/>
          </a:p>
          <a:p>
            <a:pPr lvl="1">
              <a:lnSpc>
                <a:spcPct val="100000"/>
              </a:lnSpc>
              <a:buFont typeface="Arial"/>
              <a:buChar char="–"/>
            </a:pPr>
            <a:r>
              <a:rPr lang="en-US" sz="2800">
                <a:solidFill>
                  <a:srgbClr val="333333"/>
                </a:solidFill>
                <a:latin typeface="CamingoDos Pro Cd"/>
              </a:rPr>
              <a:t>Gets the most out of automated testing</a:t>
            </a:r>
            <a:endParaRPr/>
          </a:p>
          <a:p>
            <a:pPr lvl="1">
              <a:lnSpc>
                <a:spcPct val="100000"/>
              </a:lnSpc>
              <a:buFont typeface="Arial"/>
              <a:buChar char="–"/>
            </a:pPr>
            <a:r>
              <a:rPr lang="en-US" sz="2800">
                <a:solidFill>
                  <a:srgbClr val="333333"/>
                </a:solidFill>
                <a:latin typeface="CamingoDos Pro Cd"/>
              </a:rPr>
              <a:t>Facilitates whole-team approach</a:t>
            </a:r>
            <a:endParaRPr/>
          </a:p>
          <a:p>
            <a:pPr lvl="1">
              <a:lnSpc>
                <a:spcPct val="100000"/>
              </a:lnSpc>
              <a:buFont typeface="Arial"/>
              <a:buChar char="–"/>
            </a:pPr>
            <a:r>
              <a:rPr lang="en-US" sz="2800">
                <a:solidFill>
                  <a:srgbClr val="333333"/>
                </a:solidFill>
                <a:latin typeface="CamingoDos Pro Cd"/>
              </a:rPr>
              <a:t>Tests builds and deployments using production-like processes</a:t>
            </a:r>
            <a:endParaRPr/>
          </a:p>
          <a:p>
            <a:pPr lvl="1">
              <a:lnSpc>
                <a:spcPct val="100000"/>
              </a:lnSpc>
              <a:buFont typeface="Arial"/>
              <a:buChar char="–"/>
            </a:pPr>
            <a:r>
              <a:rPr lang="en-US" sz="2800">
                <a:solidFill>
                  <a:srgbClr val="333333"/>
                </a:solidFill>
                <a:latin typeface="CamingoDos Pro Cd"/>
              </a:rPr>
              <a:t>Reduces waste caused by manual integration</a:t>
            </a:r>
            <a:endParaRPr/>
          </a:p>
          <a:p>
            <a:pPr lvl="1">
              <a:lnSpc>
                <a:spcPct val="100000"/>
              </a:lnSpc>
              <a:buFont typeface="Arial"/>
              <a:buChar char="–"/>
            </a:pPr>
            <a:r>
              <a:rPr lang="en-US" sz="2800">
                <a:solidFill>
                  <a:srgbClr val="333333"/>
                </a:solidFill>
                <a:latin typeface="CamingoDos Pro Cd"/>
              </a:rPr>
              <a:t>Provides a safety net so we can make changes with confidence</a:t>
            </a:r>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497"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Core practices</a:t>
            </a:r>
            <a:endParaRPr/>
          </a:p>
          <a:p>
            <a:pPr lvl="1">
              <a:lnSpc>
                <a:spcPct val="100000"/>
              </a:lnSpc>
              <a:buFont typeface="Arial"/>
              <a:buChar char="–"/>
            </a:pPr>
            <a:r>
              <a:rPr lang="en-US" sz="2200">
                <a:solidFill>
                  <a:srgbClr val="333333"/>
                </a:solidFill>
                <a:latin typeface="CamingoDos Pro Cd"/>
              </a:rPr>
              <a:t>Check in regularly</a:t>
            </a:r>
            <a:endParaRPr/>
          </a:p>
          <a:p>
            <a:pPr lvl="1">
              <a:lnSpc>
                <a:spcPct val="100000"/>
              </a:lnSpc>
              <a:buFont typeface="Arial"/>
              <a:buChar char="–"/>
            </a:pPr>
            <a:r>
              <a:rPr lang="en-US" sz="2200">
                <a:solidFill>
                  <a:srgbClr val="333333"/>
                </a:solidFill>
                <a:latin typeface="CamingoDos Pro Cd"/>
              </a:rPr>
              <a:t>Create comprehensive automated test suite</a:t>
            </a:r>
            <a:endParaRPr/>
          </a:p>
          <a:p>
            <a:pPr lvl="1">
              <a:lnSpc>
                <a:spcPct val="100000"/>
              </a:lnSpc>
              <a:buFont typeface="Arial"/>
              <a:buChar char="–"/>
            </a:pPr>
            <a:r>
              <a:rPr lang="en-US" sz="2200">
                <a:solidFill>
                  <a:srgbClr val="333333"/>
                </a:solidFill>
                <a:latin typeface="CamingoDos Pro Cd"/>
              </a:rPr>
              <a:t>Keep the build and test process short</a:t>
            </a:r>
            <a:endParaRPr/>
          </a:p>
          <a:p>
            <a:pPr lvl="1">
              <a:lnSpc>
                <a:spcPct val="100000"/>
              </a:lnSpc>
              <a:buFont typeface="Arial"/>
              <a:buChar char="–"/>
            </a:pPr>
            <a:r>
              <a:rPr lang="en-US" sz="2200">
                <a:solidFill>
                  <a:srgbClr val="333333"/>
                </a:solidFill>
                <a:latin typeface="CamingoDos Pro Cd"/>
              </a:rPr>
              <a:t>Don’t check in on a broken build</a:t>
            </a:r>
            <a:endParaRPr/>
          </a:p>
          <a:p>
            <a:pPr lvl="1">
              <a:lnSpc>
                <a:spcPct val="100000"/>
              </a:lnSpc>
              <a:buFont typeface="Arial"/>
              <a:buChar char="–"/>
            </a:pPr>
            <a:r>
              <a:rPr lang="en-US" sz="2200">
                <a:solidFill>
                  <a:srgbClr val="333333"/>
                </a:solidFill>
                <a:latin typeface="CamingoDos Pro Cd"/>
              </a:rPr>
              <a:t>Run all commit tests locally after updating, before committing</a:t>
            </a:r>
            <a:endParaRPr/>
          </a:p>
          <a:p>
            <a:pPr lvl="1">
              <a:lnSpc>
                <a:spcPct val="100000"/>
              </a:lnSpc>
              <a:buFont typeface="Arial"/>
              <a:buChar char="–"/>
            </a:pPr>
            <a:r>
              <a:rPr lang="en-US" sz="2200">
                <a:solidFill>
                  <a:srgbClr val="333333"/>
                </a:solidFill>
                <a:latin typeface="CamingoDos Pro Cd"/>
              </a:rPr>
              <a:t>Never go home on a broken build (but be prepared when someone </a:t>
            </a:r>
            <a:r>
              <a:rPr i="1" lang="en-US" sz="2200">
                <a:solidFill>
                  <a:srgbClr val="333333"/>
                </a:solidFill>
                <a:latin typeface="CamingoDos Pro Cd"/>
              </a:rPr>
              <a:t>does</a:t>
            </a:r>
            <a:r>
              <a:rPr lang="en-US" sz="2200">
                <a:solidFill>
                  <a:srgbClr val="333333"/>
                </a:solidFill>
                <a:latin typeface="CamingoDos Pro Cd"/>
              </a:rPr>
              <a:t>)</a:t>
            </a:r>
            <a:endParaRPr/>
          </a:p>
          <a:p>
            <a:pPr lvl="1">
              <a:lnSpc>
                <a:spcPct val="100000"/>
              </a:lnSpc>
              <a:buFont typeface="Arial"/>
              <a:buChar char="–"/>
            </a:pPr>
            <a:r>
              <a:rPr lang="en-US" sz="2200">
                <a:solidFill>
                  <a:srgbClr val="333333"/>
                </a:solidFill>
                <a:latin typeface="CamingoDos Pro Cd"/>
              </a:rPr>
              <a:t>Always be prepared to revert to previous revision</a:t>
            </a:r>
            <a:endParaRPr/>
          </a:p>
          <a:p>
            <a:pPr lvl="1">
              <a:lnSpc>
                <a:spcPct val="100000"/>
              </a:lnSpc>
              <a:buFont typeface="Arial"/>
              <a:buChar char="–"/>
            </a:pPr>
            <a:r>
              <a:rPr lang="en-US" sz="2200">
                <a:solidFill>
                  <a:srgbClr val="333333"/>
                </a:solidFill>
                <a:latin typeface="CamingoDos Pro Cd"/>
              </a:rPr>
              <a:t>Don’t comment out failing tests/assertions</a:t>
            </a:r>
            <a:endParaRPr/>
          </a:p>
          <a:p>
            <a:pPr lvl="1">
              <a:lnSpc>
                <a:spcPct val="100000"/>
              </a:lnSpc>
              <a:buFont typeface="Arial"/>
              <a:buChar char="–"/>
            </a:pPr>
            <a:r>
              <a:rPr lang="en-US" sz="2200">
                <a:solidFill>
                  <a:srgbClr val="333333"/>
                </a:solidFill>
                <a:latin typeface="CamingoDos Pro Cd"/>
              </a:rPr>
              <a:t>Visual build monitor </a:t>
            </a:r>
            <a:endParaRPr/>
          </a:p>
          <a:p>
            <a:endParaRPr/>
          </a:p>
          <a:p>
            <a:pPr>
              <a:lnSpc>
                <a:spcPct val="100000"/>
              </a:lnSpc>
            </a:pPr>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499" name="TextShape 2"/>
          <p:cNvSpPr txBox="1"/>
          <p:nvPr/>
        </p:nvSpPr>
        <p:spPr>
          <a:xfrm>
            <a:off x="457200" y="1419480"/>
            <a:ext cx="8229240" cy="4661280"/>
          </a:xfrm>
          <a:prstGeom prst="rect">
            <a:avLst/>
          </a:prstGeom>
        </p:spPr>
        <p:txBody>
          <a:bodyPr/>
          <a:p>
            <a:pPr>
              <a:lnSpc>
                <a:spcPct val="100000"/>
              </a:lnSpc>
            </a:pPr>
            <a:r>
              <a:rPr b="1" lang="en-US" sz="3200">
                <a:solidFill>
                  <a:srgbClr val="333333"/>
                </a:solidFill>
                <a:latin typeface="CamingoDos Pro Cd"/>
              </a:rPr>
              <a:t>Supporting practices</a:t>
            </a:r>
            <a:endParaRPr/>
          </a:p>
          <a:p>
            <a:pPr lvl="1">
              <a:lnSpc>
                <a:spcPct val="100000"/>
              </a:lnSpc>
              <a:buFont typeface="Arial"/>
              <a:buChar char="–"/>
            </a:pPr>
            <a:r>
              <a:rPr lang="en-US" sz="2800">
                <a:solidFill>
                  <a:srgbClr val="333333"/>
                </a:solidFill>
                <a:latin typeface="CamingoDos Pro Cd"/>
              </a:rPr>
              <a:t>Rotating role of build cop</a:t>
            </a:r>
            <a:endParaRPr/>
          </a:p>
          <a:p>
            <a:pPr lvl="1">
              <a:lnSpc>
                <a:spcPct val="100000"/>
              </a:lnSpc>
              <a:buFont typeface="Arial"/>
              <a:buChar char="–"/>
            </a:pPr>
            <a:r>
              <a:rPr lang="en-US" sz="2800">
                <a:solidFill>
                  <a:srgbClr val="333333"/>
                </a:solidFill>
                <a:latin typeface="CamingoDos Pro Cd"/>
              </a:rPr>
              <a:t>Red build/last check-in hat</a:t>
            </a:r>
            <a:endParaRPr/>
          </a:p>
          <a:p>
            <a:pPr lvl="1">
              <a:lnSpc>
                <a:spcPct val="100000"/>
              </a:lnSpc>
              <a:buFont typeface="Arial"/>
              <a:buChar char="–"/>
            </a:pPr>
            <a:r>
              <a:rPr lang="en-US" sz="2800">
                <a:solidFill>
                  <a:srgbClr val="333333"/>
                </a:solidFill>
                <a:latin typeface="CamingoDos Pro Cd"/>
              </a:rPr>
              <a:t>Fail the build for slow tests, warnings and </a:t>
            </a:r>
            <a:r>
              <a:rPr lang="en-US" sz="2800">
                <a:solidFill>
                  <a:srgbClr val="333333"/>
                </a:solidFill>
                <a:latin typeface="CamingoDos Pro Cd"/>
              </a:rPr>
              <a:t>
</a:t>
            </a:r>
            <a:r>
              <a:rPr lang="en-US" sz="2800">
                <a:solidFill>
                  <a:srgbClr val="333333"/>
                </a:solidFill>
                <a:latin typeface="CamingoDos Pro Cd"/>
              </a:rPr>
              <a:t>code-style breaches</a:t>
            </a:r>
            <a:endParaRPr/>
          </a:p>
          <a:p>
            <a:endParaRPr/>
          </a:p>
          <a:p>
            <a:pPr lvl="1">
              <a:lnSpc>
                <a:spcPct val="100000"/>
              </a:lnSpc>
              <a:buFont typeface="Arial"/>
              <a:buChar char="–"/>
            </a:pPr>
            <a:r>
              <a:rPr lang="en-US" sz="2800">
                <a:solidFill>
                  <a:srgbClr val="333333"/>
                </a:solidFill>
                <a:latin typeface="CamingoDos Pro Cd"/>
              </a:rPr>
              <a:t>Test-drive development</a:t>
            </a:r>
            <a:endParaRPr/>
          </a:p>
          <a:p>
            <a:pPr lvl="1">
              <a:lnSpc>
                <a:spcPct val="100000"/>
              </a:lnSpc>
              <a:buFont typeface="Arial"/>
              <a:buChar char="–"/>
            </a:pPr>
            <a:r>
              <a:rPr lang="en-US" sz="2800">
                <a:solidFill>
                  <a:srgbClr val="333333"/>
                </a:solidFill>
                <a:latin typeface="CamingoDos Pro Cd"/>
              </a:rPr>
              <a:t>Collective code ownership</a:t>
            </a:r>
            <a:endParaRPr/>
          </a:p>
          <a:p>
            <a:pPr lvl="1">
              <a:lnSpc>
                <a:spcPct val="100000"/>
              </a:lnSpc>
              <a:buFont typeface="Arial"/>
              <a:buChar char="–"/>
            </a:pPr>
            <a:r>
              <a:rPr lang="en-US" sz="2800">
                <a:solidFill>
                  <a:srgbClr val="333333"/>
                </a:solidFill>
                <a:latin typeface="CamingoDos Pro Cd"/>
              </a:rPr>
              <a:t>Coding standard</a:t>
            </a:r>
            <a:endParaRPr/>
          </a:p>
          <a:p>
            <a:pPr lvl="1">
              <a:lnSpc>
                <a:spcPct val="100000"/>
              </a:lnSpc>
              <a:buFont typeface="Arial"/>
              <a:buChar char="–"/>
            </a:pPr>
            <a:r>
              <a:rPr lang="en-US" sz="2800">
                <a:solidFill>
                  <a:srgbClr val="333333"/>
                </a:solidFill>
                <a:latin typeface="CamingoDos Pro Cd"/>
              </a:rPr>
              <a:t>Pair programming</a:t>
            </a:r>
            <a:endParaRPr/>
          </a:p>
          <a:p>
            <a:pPr lvl="1">
              <a:lnSpc>
                <a:spcPct val="100000"/>
              </a:lnSpc>
              <a:buFont typeface="Arial"/>
              <a:buChar char="–"/>
            </a:pPr>
            <a:r>
              <a:rPr lang="en-US" sz="2800">
                <a:solidFill>
                  <a:srgbClr val="333333"/>
                </a:solidFill>
                <a:latin typeface="CamingoDos Pro Cd"/>
              </a:rPr>
              <a:t>Emergent design</a:t>
            </a:r>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501"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A CI scenario starts with the developer committing source code to the repository. </a:t>
            </a:r>
            <a:endParaRPr/>
          </a:p>
          <a:p>
            <a:pPr>
              <a:lnSpc>
                <a:spcPct val="100000"/>
              </a:lnSpc>
              <a:buFont typeface="Lucida Grande"/>
              <a:buChar char="–"/>
            </a:pPr>
            <a:r>
              <a:rPr lang="en-US" sz="3200">
                <a:solidFill>
                  <a:srgbClr val="333333"/>
                </a:solidFill>
                <a:latin typeface="CamingoDos Pro Cd"/>
              </a:rPr>
              <a:t>Required features:</a:t>
            </a:r>
            <a:endParaRPr/>
          </a:p>
          <a:p>
            <a:pPr lvl="1">
              <a:lnSpc>
                <a:spcPct val="100000"/>
              </a:lnSpc>
              <a:buFont typeface="Arial"/>
              <a:buChar char="–"/>
            </a:pPr>
            <a:r>
              <a:rPr lang="en-US" sz="2800">
                <a:solidFill>
                  <a:srgbClr val="333333"/>
                </a:solidFill>
                <a:latin typeface="CamingoDos Pro Cd"/>
              </a:rPr>
              <a:t>CI server </a:t>
            </a:r>
            <a:endParaRPr/>
          </a:p>
          <a:p>
            <a:pPr lvl="1">
              <a:lnSpc>
                <a:spcPct val="100000"/>
              </a:lnSpc>
              <a:buFont typeface="Arial"/>
              <a:buChar char="–"/>
            </a:pPr>
            <a:r>
              <a:rPr lang="en-US" sz="2800">
                <a:solidFill>
                  <a:srgbClr val="333333"/>
                </a:solidFill>
                <a:latin typeface="CamingoDos Pro Cd"/>
              </a:rPr>
              <a:t>Version control system that is accessible from CI server</a:t>
            </a:r>
            <a:endParaRPr/>
          </a:p>
          <a:p>
            <a:pPr lvl="1">
              <a:lnSpc>
                <a:spcPct val="100000"/>
              </a:lnSpc>
              <a:buFont typeface="Arial"/>
              <a:buChar char="–"/>
            </a:pPr>
            <a:r>
              <a:rPr lang="en-US" sz="2800">
                <a:solidFill>
                  <a:srgbClr val="333333"/>
                </a:solidFill>
                <a:latin typeface="CamingoDos Pro Cd"/>
              </a:rPr>
              <a:t>Automated build script that includes tests</a:t>
            </a:r>
            <a:endParaRPr/>
          </a:p>
          <a:p>
            <a:pPr lvl="1">
              <a:lnSpc>
                <a:spcPct val="100000"/>
              </a:lnSpc>
              <a:buFont typeface="Arial"/>
              <a:buChar char="–"/>
            </a:pPr>
            <a:r>
              <a:rPr lang="en-US" sz="2800">
                <a:solidFill>
                  <a:srgbClr val="333333"/>
                </a:solidFill>
                <a:latin typeface="CamingoDos Pro Cd"/>
              </a:rPr>
              <a:t>Build monitor</a:t>
            </a:r>
            <a:endParaRPr/>
          </a:p>
          <a:p>
            <a:pPr lvl="1">
              <a:lnSpc>
                <a:spcPct val="100000"/>
              </a:lnSpc>
              <a:buFont typeface="Arial"/>
              <a:buChar char="–"/>
            </a:pPr>
            <a:r>
              <a:rPr lang="en-US" sz="2800">
                <a:solidFill>
                  <a:srgbClr val="333333"/>
                </a:solidFill>
                <a:latin typeface="CamingoDos Pro Cd"/>
              </a:rPr>
              <a:t>Agreement of the team</a:t>
            </a:r>
            <a:endParaRPr/>
          </a:p>
          <a:p>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pic>
        <p:nvPicPr>
          <p:cNvPr descr="" id="503" name="Picture 4"/>
          <p:cNvPicPr/>
          <p:nvPr/>
        </p:nvPicPr>
        <p:blipFill>
          <a:blip r:embed="rId1"/>
          <a:stretch>
            <a:fillRect/>
          </a:stretch>
        </p:blipFill>
        <p:spPr>
          <a:xfrm>
            <a:off x="838080" y="1343520"/>
            <a:ext cx="7467120" cy="4533480"/>
          </a:xfrm>
          <a:prstGeom prst="rect">
            <a:avLst/>
          </a:prstGeom>
          <a:ln>
            <a:noFill/>
          </a:ln>
        </p:spPr>
      </p:pic>
    </p:spTree>
  </p:cSld>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Workflow/Check-in steps</a:t>
            </a:r>
            <a:endParaRPr/>
          </a:p>
        </p:txBody>
      </p:sp>
      <p:pic>
        <p:nvPicPr>
          <p:cNvPr descr="" id="505" name="Picture 4"/>
          <p:cNvPicPr/>
          <p:nvPr/>
        </p:nvPicPr>
        <p:blipFill>
          <a:blip r:embed="rId1"/>
          <a:stretch>
            <a:fillRect/>
          </a:stretch>
        </p:blipFill>
        <p:spPr>
          <a:xfrm>
            <a:off x="1278000" y="1268640"/>
            <a:ext cx="6966000" cy="4331880"/>
          </a:xfrm>
          <a:prstGeom prst="rect">
            <a:avLst/>
          </a:prstGeom>
          <a:ln>
            <a:noFill/>
          </a:ln>
        </p:spPr>
      </p:pic>
    </p:spTree>
  </p:cSld>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What is a successful build?</a:t>
            </a:r>
            <a:endParaRPr/>
          </a:p>
        </p:txBody>
      </p:sp>
      <p:sp>
        <p:nvSpPr>
          <p:cNvPr id="507"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All the latest sources are checked out of the configuration management system </a:t>
            </a:r>
            <a:endParaRPr/>
          </a:p>
          <a:p>
            <a:pPr>
              <a:lnSpc>
                <a:spcPct val="100000"/>
              </a:lnSpc>
              <a:buFont typeface="Lucida Grande"/>
              <a:buChar char="–"/>
            </a:pPr>
            <a:r>
              <a:rPr lang="en-US" sz="3200">
                <a:solidFill>
                  <a:srgbClr val="333333"/>
                </a:solidFill>
                <a:latin typeface="CamingoDos Pro Cd"/>
              </a:rPr>
              <a:t>Every file is compiled from scratch </a:t>
            </a:r>
            <a:endParaRPr/>
          </a:p>
          <a:p>
            <a:pPr>
              <a:lnSpc>
                <a:spcPct val="100000"/>
              </a:lnSpc>
              <a:buFont typeface="Lucida Grande"/>
              <a:buChar char="–"/>
            </a:pPr>
            <a:r>
              <a:rPr lang="en-US" sz="3200">
                <a:solidFill>
                  <a:srgbClr val="333333"/>
                </a:solidFill>
                <a:latin typeface="CamingoDos Pro Cd"/>
              </a:rPr>
              <a:t>The resulting compiled code is put into binaries </a:t>
            </a:r>
            <a:endParaRPr/>
          </a:p>
          <a:p>
            <a:pPr>
              <a:lnSpc>
                <a:spcPct val="100000"/>
              </a:lnSpc>
              <a:buFont typeface="Lucida Grande"/>
              <a:buChar char="–"/>
            </a:pPr>
            <a:r>
              <a:rPr lang="en-US" sz="3200">
                <a:solidFill>
                  <a:srgbClr val="333333"/>
                </a:solidFill>
                <a:latin typeface="CamingoDos Pro Cd"/>
              </a:rPr>
              <a:t>The system is started and suite of tests is run against the system</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Our Subset</a:t>
            </a:r>
            <a:endParaRPr/>
          </a:p>
        </p:txBody>
      </p:sp>
      <p:sp>
        <p:nvSpPr>
          <p:cNvPr id="223" name="CustomShape 2"/>
          <p:cNvSpPr/>
          <p:nvPr/>
        </p:nvSpPr>
        <p:spPr>
          <a:xfrm>
            <a:off x="868680" y="1444320"/>
            <a:ext cx="7406280" cy="4457520"/>
          </a:xfrm>
          <a:prstGeom prst="rect">
            <a:avLst/>
          </a:prstGeom>
          <a:solidFill>
            <a:srgbClr val="bebed4"/>
          </a:solidFill>
          <a:ln w="50760">
            <a:solidFill>
              <a:srgbClr val="808080"/>
            </a:solidFill>
            <a:miter/>
          </a:ln>
        </p:spPr>
      </p:sp>
      <p:sp>
        <p:nvSpPr>
          <p:cNvPr id="224" name="CustomShape 3"/>
          <p:cNvSpPr/>
          <p:nvPr/>
        </p:nvSpPr>
        <p:spPr>
          <a:xfrm>
            <a:off x="868680" y="1444320"/>
            <a:ext cx="1080" cy="154080"/>
          </a:xfrm>
          <a:prstGeom prst="rect">
            <a:avLst/>
          </a:prstGeom>
          <a:noFill/>
          <a:ln w="12600">
            <a:solidFill>
              <a:srgbClr val="808080"/>
            </a:solidFill>
            <a:miter/>
          </a:ln>
        </p:spPr>
      </p:sp>
      <p:sp>
        <p:nvSpPr>
          <p:cNvPr id="225" name="CustomShape 4"/>
          <p:cNvSpPr/>
          <p:nvPr/>
        </p:nvSpPr>
        <p:spPr>
          <a:xfrm>
            <a:off x="3406320" y="5572080"/>
            <a:ext cx="2331360" cy="243720"/>
          </a:xfrm>
          <a:prstGeom prst="rect">
            <a:avLst/>
          </a:prstGeom>
          <a:solidFill>
            <a:srgbClr val="bebed4"/>
          </a:solidFill>
          <a:ln w="12600">
            <a:noFill/>
          </a:ln>
        </p:spPr>
        <p:txBody>
          <a:bodyPr bIns="0" lIns="0" rIns="40680" tIns="0"/>
          <a:p>
            <a:pPr algn="ctr">
              <a:lnSpc>
                <a:spcPct val="100000"/>
              </a:lnSpc>
            </a:pPr>
            <a:r>
              <a:rPr b="1" lang="en-US" sz="1600">
                <a:solidFill>
                  <a:srgbClr val="000000"/>
                </a:solidFill>
                <a:latin typeface="Calibri"/>
              </a:rPr>
              <a:t>ORGANIZATIONAL</a:t>
            </a:r>
            <a:endParaRPr/>
          </a:p>
        </p:txBody>
      </p:sp>
      <p:sp>
        <p:nvSpPr>
          <p:cNvPr id="226" name="CustomShape 5"/>
          <p:cNvSpPr/>
          <p:nvPr/>
        </p:nvSpPr>
        <p:spPr>
          <a:xfrm>
            <a:off x="7539480" y="1512720"/>
            <a:ext cx="43848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227" name="CustomShape 6"/>
          <p:cNvSpPr/>
          <p:nvPr/>
        </p:nvSpPr>
        <p:spPr>
          <a:xfrm>
            <a:off x="7500240" y="5140080"/>
            <a:ext cx="48276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28" name="CustomShape 7"/>
          <p:cNvSpPr/>
          <p:nvPr/>
        </p:nvSpPr>
        <p:spPr>
          <a:xfrm>
            <a:off x="7395840" y="4103280"/>
            <a:ext cx="552960" cy="21348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Co-location</a:t>
            </a:r>
            <a:endParaRPr/>
          </a:p>
        </p:txBody>
      </p:sp>
      <p:sp>
        <p:nvSpPr>
          <p:cNvPr id="229" name="CustomShape 8"/>
          <p:cNvSpPr/>
          <p:nvPr/>
        </p:nvSpPr>
        <p:spPr>
          <a:xfrm>
            <a:off x="7439040" y="2808000"/>
            <a:ext cx="529920" cy="426600"/>
          </a:xfrm>
          <a:prstGeom prst="rect">
            <a:avLst/>
          </a:prstGeom>
          <a:solidFill>
            <a:srgbClr val="bebed4"/>
          </a:solidFill>
          <a:ln w="12600">
            <a:noFill/>
          </a:ln>
        </p:spPr>
        <p:txBody>
          <a:bodyPr bIns="0" lIns="0" rIns="40680" tIns="0" wrap="non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30" name="CustomShape 9"/>
          <p:cNvSpPr/>
          <p:nvPr/>
        </p:nvSpPr>
        <p:spPr>
          <a:xfrm>
            <a:off x="2143080" y="1742760"/>
            <a:ext cx="4937400" cy="3771720"/>
          </a:xfrm>
          <a:prstGeom prst="rect">
            <a:avLst/>
          </a:prstGeom>
          <a:solidFill>
            <a:srgbClr val="fcd5b5"/>
          </a:solidFill>
          <a:ln w="50760">
            <a:solidFill>
              <a:srgbClr val="808080"/>
            </a:solidFill>
            <a:miter/>
          </a:ln>
        </p:spPr>
      </p:sp>
      <p:sp>
        <p:nvSpPr>
          <p:cNvPr id="231" name="CustomShape 10"/>
          <p:cNvSpPr/>
          <p:nvPr/>
        </p:nvSpPr>
        <p:spPr>
          <a:xfrm>
            <a:off x="2143080" y="1742760"/>
            <a:ext cx="1080" cy="154080"/>
          </a:xfrm>
          <a:prstGeom prst="rect">
            <a:avLst/>
          </a:prstGeom>
          <a:solidFill>
            <a:srgbClr val="fcd5b5"/>
          </a:solidFill>
          <a:ln w="12600">
            <a:solidFill>
              <a:srgbClr val="808080"/>
            </a:solidFill>
            <a:miter/>
          </a:ln>
        </p:spPr>
      </p:sp>
      <p:sp>
        <p:nvSpPr>
          <p:cNvPr id="232" name="CustomShape 11"/>
          <p:cNvSpPr/>
          <p:nvPr/>
        </p:nvSpPr>
        <p:spPr>
          <a:xfrm>
            <a:off x="3309120" y="5145120"/>
            <a:ext cx="2331360" cy="243720"/>
          </a:xfrm>
          <a:prstGeom prst="rect">
            <a:avLst/>
          </a:prstGeom>
          <a:solidFill>
            <a:srgbClr val="fcd5b5"/>
          </a:solidFill>
          <a:ln w="12600">
            <a:noFill/>
          </a:ln>
        </p:spPr>
        <p:txBody>
          <a:bodyPr bIns="0" lIns="0" rIns="40680" tIns="0"/>
          <a:p>
            <a:pPr algn="ctr">
              <a:lnSpc>
                <a:spcPct val="100000"/>
              </a:lnSpc>
            </a:pPr>
            <a:r>
              <a:rPr b="1" lang="en-US" sz="1600">
                <a:solidFill>
                  <a:srgbClr val="000000"/>
                </a:solidFill>
                <a:latin typeface="Calibri"/>
              </a:rPr>
              <a:t>TEAM</a:t>
            </a:r>
            <a:endParaRPr/>
          </a:p>
        </p:txBody>
      </p:sp>
      <p:sp>
        <p:nvSpPr>
          <p:cNvPr id="233" name="CustomShape 12"/>
          <p:cNvSpPr/>
          <p:nvPr/>
        </p:nvSpPr>
        <p:spPr>
          <a:xfrm>
            <a:off x="6026040" y="1823040"/>
            <a:ext cx="688680" cy="21348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Retrospectives</a:t>
            </a:r>
            <a:endParaRPr/>
          </a:p>
        </p:txBody>
      </p:sp>
      <p:sp>
        <p:nvSpPr>
          <p:cNvPr id="234" name="CustomShape 13"/>
          <p:cNvSpPr/>
          <p:nvPr/>
        </p:nvSpPr>
        <p:spPr>
          <a:xfrm>
            <a:off x="6353640" y="3947400"/>
            <a:ext cx="476640" cy="213480"/>
          </a:xfrm>
          <a:prstGeom prst="rect">
            <a:avLst/>
          </a:prstGeom>
          <a:solidFill>
            <a:srgbClr val="fcd5b5"/>
          </a:solidFill>
          <a:ln w="12600">
            <a:noFill/>
          </a:ln>
        </p:spPr>
        <p:txBody>
          <a:bodyPr bIns="0" lIns="0" rIns="40680" tIns="0" wrap="none"/>
          <a:p>
            <a:pPr algn="r">
              <a:lnSpc>
                <a:spcPct val="100000"/>
              </a:lnSpc>
            </a:pPr>
            <a:r>
              <a:rPr lang="en-US" sz="1400">
                <a:solidFill>
                  <a:srgbClr val="191919"/>
                </a:solidFill>
                <a:latin typeface="Calibri"/>
              </a:rPr>
              <a:t>Iterations</a:t>
            </a:r>
            <a:endParaRPr/>
          </a:p>
        </p:txBody>
      </p:sp>
      <p:sp>
        <p:nvSpPr>
          <p:cNvPr id="235" name="CustomShape 14"/>
          <p:cNvSpPr/>
          <p:nvPr/>
        </p:nvSpPr>
        <p:spPr>
          <a:xfrm>
            <a:off x="4299840" y="1767240"/>
            <a:ext cx="426240" cy="21348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IKO/IPM</a:t>
            </a:r>
            <a:endParaRPr/>
          </a:p>
        </p:txBody>
      </p:sp>
      <p:sp>
        <p:nvSpPr>
          <p:cNvPr id="236" name="CustomShape 15"/>
          <p:cNvSpPr/>
          <p:nvPr/>
        </p:nvSpPr>
        <p:spPr>
          <a:xfrm>
            <a:off x="2343600" y="4880160"/>
            <a:ext cx="36396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37" name="CustomShape 16"/>
          <p:cNvSpPr/>
          <p:nvPr/>
        </p:nvSpPr>
        <p:spPr>
          <a:xfrm>
            <a:off x="2355840" y="3760560"/>
            <a:ext cx="40824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38" name="CustomShape 17"/>
          <p:cNvSpPr/>
          <p:nvPr/>
        </p:nvSpPr>
        <p:spPr>
          <a:xfrm>
            <a:off x="2395080" y="2942640"/>
            <a:ext cx="478080" cy="21348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Card Wall</a:t>
            </a:r>
            <a:endParaRPr/>
          </a:p>
        </p:txBody>
      </p:sp>
      <p:sp>
        <p:nvSpPr>
          <p:cNvPr id="239" name="CustomShape 18"/>
          <p:cNvSpPr/>
          <p:nvPr/>
        </p:nvSpPr>
        <p:spPr>
          <a:xfrm>
            <a:off x="6215040" y="4880160"/>
            <a:ext cx="555840" cy="42660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40" name="CustomShape 19"/>
          <p:cNvSpPr/>
          <p:nvPr/>
        </p:nvSpPr>
        <p:spPr>
          <a:xfrm>
            <a:off x="6303600" y="2755800"/>
            <a:ext cx="495000" cy="426600"/>
          </a:xfrm>
          <a:prstGeom prst="rect">
            <a:avLst/>
          </a:prstGeom>
          <a:solidFill>
            <a:srgbClr val="fcd5b5"/>
          </a:solidFill>
          <a:ln w="12600">
            <a:noFill/>
          </a:ln>
        </p:spPr>
        <p:txBody>
          <a:bodyPr bIns="0" lIns="0" rIns="40680" tIns="0" wrap="non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41" name="CustomShape 20"/>
          <p:cNvSpPr/>
          <p:nvPr/>
        </p:nvSpPr>
        <p:spPr>
          <a:xfrm>
            <a:off x="3406320" y="2154240"/>
            <a:ext cx="2331360" cy="2948760"/>
          </a:xfrm>
          <a:prstGeom prst="rect">
            <a:avLst/>
          </a:prstGeom>
          <a:solidFill>
            <a:srgbClr val="bfbfbf"/>
          </a:solidFill>
          <a:ln w="50760">
            <a:solidFill>
              <a:srgbClr val="808080"/>
            </a:solidFill>
            <a:miter/>
          </a:ln>
        </p:spPr>
      </p:sp>
      <p:sp>
        <p:nvSpPr>
          <p:cNvPr id="242" name="CustomShape 21"/>
          <p:cNvSpPr/>
          <p:nvPr/>
        </p:nvSpPr>
        <p:spPr>
          <a:xfrm>
            <a:off x="3406320" y="2154240"/>
            <a:ext cx="1080" cy="154080"/>
          </a:xfrm>
          <a:prstGeom prst="rect">
            <a:avLst/>
          </a:prstGeom>
          <a:solidFill>
            <a:srgbClr val="bfbfbf"/>
          </a:solidFill>
          <a:ln w="12600">
            <a:solidFill>
              <a:srgbClr val="808080"/>
            </a:solidFill>
            <a:miter/>
          </a:ln>
        </p:spPr>
      </p:sp>
      <p:sp>
        <p:nvSpPr>
          <p:cNvPr id="243" name="CustomShape 22"/>
          <p:cNvSpPr/>
          <p:nvPr/>
        </p:nvSpPr>
        <p:spPr>
          <a:xfrm>
            <a:off x="3680640" y="4733640"/>
            <a:ext cx="1714320" cy="243720"/>
          </a:xfrm>
          <a:prstGeom prst="rect">
            <a:avLst/>
          </a:prstGeom>
          <a:solidFill>
            <a:srgbClr val="bfbfbf"/>
          </a:solidFill>
          <a:ln w="12600">
            <a:noFill/>
          </a:ln>
        </p:spPr>
        <p:txBody>
          <a:bodyPr bIns="0" lIns="0" rIns="40680" tIns="0"/>
          <a:p>
            <a:pPr algn="ctr">
              <a:lnSpc>
                <a:spcPct val="100000"/>
              </a:lnSpc>
            </a:pPr>
            <a:r>
              <a:rPr b="1" lang="en-US" sz="1600">
                <a:solidFill>
                  <a:srgbClr val="000000"/>
                </a:solidFill>
                <a:latin typeface="Calibri"/>
              </a:rPr>
              <a:t>INDIVIDUAL</a:t>
            </a:r>
            <a:endParaRPr/>
          </a:p>
        </p:txBody>
      </p:sp>
      <p:sp>
        <p:nvSpPr>
          <p:cNvPr id="244" name="CustomShape 23"/>
          <p:cNvSpPr/>
          <p:nvPr/>
        </p:nvSpPr>
        <p:spPr>
          <a:xfrm>
            <a:off x="868680" y="1444320"/>
            <a:ext cx="7406280" cy="4457520"/>
          </a:xfrm>
          <a:prstGeom prst="rect">
            <a:avLst/>
          </a:prstGeom>
          <a:solidFill>
            <a:srgbClr val="ffffff"/>
          </a:solidFill>
          <a:ln w="9360">
            <a:noFill/>
          </a:ln>
        </p:spPr>
      </p:sp>
      <p:sp>
        <p:nvSpPr>
          <p:cNvPr id="245" name="CustomShape 24"/>
          <p:cNvSpPr/>
          <p:nvPr/>
        </p:nvSpPr>
        <p:spPr>
          <a:xfrm>
            <a:off x="1176840" y="1538640"/>
            <a:ext cx="62136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246" name="CustomShape 25"/>
          <p:cNvSpPr/>
          <p:nvPr/>
        </p:nvSpPr>
        <p:spPr>
          <a:xfrm>
            <a:off x="1143360" y="2744280"/>
            <a:ext cx="54828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247" name="CustomShape 26"/>
          <p:cNvSpPr/>
          <p:nvPr/>
        </p:nvSpPr>
        <p:spPr>
          <a:xfrm>
            <a:off x="1134360" y="3949560"/>
            <a:ext cx="49356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48" name="CustomShape 27"/>
          <p:cNvSpPr/>
          <p:nvPr/>
        </p:nvSpPr>
        <p:spPr>
          <a:xfrm>
            <a:off x="1150560" y="5140080"/>
            <a:ext cx="554400" cy="426600"/>
          </a:xfrm>
          <a:prstGeom prst="rect">
            <a:avLst/>
          </a:prstGeom>
          <a:solidFill>
            <a:srgbClr val="bebed4"/>
          </a:solidFill>
          <a:ln w="12600">
            <a:noFill/>
          </a:ln>
        </p:spPr>
        <p:txBody>
          <a:bodyPr bIns="0" lIns="0" rIns="40680" tIns="0" wrap="non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49" name="CustomShape 28"/>
          <p:cNvSpPr/>
          <p:nvPr/>
        </p:nvSpPr>
        <p:spPr>
          <a:xfrm>
            <a:off x="2477880" y="1823040"/>
            <a:ext cx="641160" cy="426600"/>
          </a:xfrm>
          <a:prstGeom prst="rect">
            <a:avLst/>
          </a:prstGeom>
          <a:solidFill>
            <a:srgbClr val="fcd5b5"/>
          </a:solidFill>
          <a:ln w="12600">
            <a:noFill/>
          </a:ln>
        </p:spPr>
        <p:txBody>
          <a:bodyPr bIns="0" lIns="0" rIns="40680" tIns="0" wrap="non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50" name="CustomShape 29"/>
          <p:cNvSpPr/>
          <p:nvPr/>
        </p:nvSpPr>
        <p:spPr>
          <a:xfrm>
            <a:off x="3680640" y="2428560"/>
            <a:ext cx="1714320" cy="34272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Refactoring</a:t>
            </a:r>
            <a:endParaRPr/>
          </a:p>
        </p:txBody>
      </p:sp>
      <p:sp>
        <p:nvSpPr>
          <p:cNvPr id="251" name="CustomShape 30"/>
          <p:cNvSpPr/>
          <p:nvPr/>
        </p:nvSpPr>
        <p:spPr>
          <a:xfrm>
            <a:off x="3680640" y="3114360"/>
            <a:ext cx="1714320" cy="34272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Simple Design</a:t>
            </a:r>
            <a:endParaRPr/>
          </a:p>
        </p:txBody>
      </p:sp>
      <p:sp>
        <p:nvSpPr>
          <p:cNvPr id="252" name="CustomShape 31"/>
          <p:cNvSpPr/>
          <p:nvPr/>
        </p:nvSpPr>
        <p:spPr>
          <a:xfrm>
            <a:off x="3680640" y="3800160"/>
            <a:ext cx="1714320" cy="719640"/>
          </a:xfrm>
          <a:prstGeom prst="rect">
            <a:avLst/>
          </a:prstGeom>
          <a:solidFill>
            <a:srgbClr val="bfbfbf"/>
          </a:solidFill>
          <a:ln w="12600">
            <a:noFill/>
          </a:ln>
        </p:spPr>
        <p:txBody>
          <a:bodyPr bIns="0" lIns="0" rIns="40680" tIns="0"/>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a:t>
            </a:r>
            <a:endParaRPr/>
          </a:p>
        </p:txBody>
      </p:sp>
      <p:sp>
        <p:nvSpPr>
          <p:cNvPr id="509"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Smells</a:t>
            </a:r>
            <a:endParaRPr/>
          </a:p>
          <a:p>
            <a:pPr>
              <a:lnSpc>
                <a:spcPct val="100000"/>
              </a:lnSpc>
              <a:buFont typeface="Lucida Grande"/>
              <a:buChar char="–"/>
            </a:pPr>
            <a:r>
              <a:rPr lang="en-US" sz="3200">
                <a:solidFill>
                  <a:srgbClr val="333333"/>
                </a:solidFill>
                <a:latin typeface="CamingoDos Pro Cd"/>
              </a:rPr>
              <a:t>Too many red builds </a:t>
            </a:r>
            <a:endParaRPr/>
          </a:p>
          <a:p>
            <a:pPr>
              <a:lnSpc>
                <a:spcPct val="100000"/>
              </a:lnSpc>
              <a:buFont typeface="Lucida Grande"/>
              <a:buChar char="–"/>
            </a:pPr>
            <a:r>
              <a:rPr lang="en-US" sz="3200">
                <a:solidFill>
                  <a:srgbClr val="333333"/>
                </a:solidFill>
                <a:latin typeface="CamingoDos Pro Cd"/>
              </a:rPr>
              <a:t>Long-running builds</a:t>
            </a:r>
            <a:endParaRPr/>
          </a:p>
        </p:txBody>
      </p:sp>
    </p:spTree>
  </p:cSld>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Other considerations</a:t>
            </a:r>
            <a:endParaRPr/>
          </a:p>
        </p:txBody>
      </p:sp>
      <p:sp>
        <p:nvSpPr>
          <p:cNvPr id="511"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Merging is a nightmare – why?</a:t>
            </a:r>
            <a:endParaRPr/>
          </a:p>
          <a:p>
            <a:pPr>
              <a:lnSpc>
                <a:spcPct val="100000"/>
              </a:lnSpc>
              <a:buFont typeface="Lucida Grande"/>
              <a:buChar char="–"/>
            </a:pPr>
            <a:r>
              <a:rPr lang="en-US" sz="3200">
                <a:solidFill>
                  <a:srgbClr val="333333"/>
                </a:solidFill>
                <a:latin typeface="CamingoDos Pro Cd"/>
              </a:rPr>
              <a:t>To branch or not to branch?</a:t>
            </a:r>
            <a:endParaRPr/>
          </a:p>
          <a:p>
            <a:pPr>
              <a:lnSpc>
                <a:spcPct val="100000"/>
              </a:lnSpc>
              <a:buFont typeface="Lucida Grande"/>
              <a:buChar char="–"/>
            </a:pPr>
            <a:r>
              <a:rPr lang="en-US" sz="3200">
                <a:solidFill>
                  <a:srgbClr val="333333"/>
                </a:solidFill>
                <a:latin typeface="CamingoDos Pro Cd"/>
              </a:rPr>
              <a:t>Definition of done</a:t>
            </a:r>
            <a:endParaRPr/>
          </a:p>
          <a:p>
            <a:pPr>
              <a:lnSpc>
                <a:spcPct val="100000"/>
              </a:lnSpc>
              <a:buFont typeface="Lucida Grande"/>
              <a:buChar char="–"/>
            </a:pPr>
            <a:r>
              <a:rPr lang="en-US" sz="3200">
                <a:solidFill>
                  <a:srgbClr val="333333"/>
                </a:solidFill>
                <a:latin typeface="CamingoDos Pro Cd"/>
              </a:rPr>
              <a:t>Code metrics</a:t>
            </a:r>
            <a:endParaRPr/>
          </a:p>
        </p:txBody>
      </p:sp>
    </p:spTree>
  </p:cSld>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Integration and Deployment</a:t>
            </a:r>
            <a:endParaRPr/>
          </a:p>
        </p:txBody>
      </p:sp>
      <p:pic>
        <p:nvPicPr>
          <p:cNvPr descr="" id="513" name="Picture 4"/>
          <p:cNvPicPr/>
          <p:nvPr/>
        </p:nvPicPr>
        <p:blipFill>
          <a:blip r:embed="rId1"/>
          <a:stretch>
            <a:fillRect/>
          </a:stretch>
        </p:blipFill>
        <p:spPr>
          <a:xfrm>
            <a:off x="323640" y="1689120"/>
            <a:ext cx="8571240" cy="3899880"/>
          </a:xfrm>
          <a:prstGeom prst="rect">
            <a:avLst/>
          </a:prstGeom>
          <a:ln>
            <a:noFill/>
          </a:ln>
        </p:spPr>
      </p:pic>
    </p:spTree>
  </p:cSld>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#8</a:t>
            </a:r>
            <a:endParaRPr/>
          </a:p>
        </p:txBody>
      </p:sp>
      <p:sp>
        <p:nvSpPr>
          <p:cNvPr id="515"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sales manager</a:t>
            </a:r>
            <a:endParaRPr/>
          </a:p>
          <a:p>
            <a:pPr>
              <a:lnSpc>
                <a:spcPct val="100000"/>
              </a:lnSpc>
            </a:pPr>
            <a:endParaRPr/>
          </a:p>
          <a:p>
            <a:pPr>
              <a:lnSpc>
                <a:spcPct val="100000"/>
              </a:lnSpc>
            </a:pPr>
            <a:r>
              <a:rPr lang="en-US" sz="3200">
                <a:solidFill>
                  <a:srgbClr val="333333"/>
                </a:solidFill>
                <a:latin typeface="CamingoDos Pro Cd"/>
              </a:rPr>
              <a:t>I want to allow a free regular movie when the customer has 5 frequent renter points</a:t>
            </a:r>
            <a:endParaRPr/>
          </a:p>
          <a:p>
            <a:pPr>
              <a:lnSpc>
                <a:spcPct val="100000"/>
              </a:lnSpc>
            </a:pPr>
            <a:endParaRPr/>
          </a:p>
          <a:p>
            <a:pPr>
              <a:lnSpc>
                <a:spcPct val="100000"/>
              </a:lnSpc>
            </a:pPr>
            <a:r>
              <a:rPr lang="en-US" sz="3200">
                <a:solidFill>
                  <a:srgbClr val="333333"/>
                </a:solidFill>
                <a:latin typeface="CamingoDos Pro Cd"/>
              </a:rPr>
              <a:t>So that I can encourage repeat customer</a:t>
            </a:r>
            <a:endParaRPr/>
          </a:p>
        </p:txBody>
      </p:sp>
    </p:spTree>
  </p:cSld>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6"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Continuous Delivery</a:t>
            </a:r>
            <a:endParaRPr/>
          </a:p>
        </p:txBody>
      </p:sp>
      <p:sp>
        <p:nvSpPr>
          <p:cNvPr id="517" name="TextShape 2"/>
          <p:cNvSpPr txBox="1"/>
          <p:nvPr/>
        </p:nvSpPr>
        <p:spPr>
          <a:xfrm>
            <a:off x="1371600" y="3886200"/>
            <a:ext cx="6400440" cy="1752120"/>
          </a:xfrm>
          <a:prstGeom prst="rect">
            <a:avLst/>
          </a:prstGeom>
        </p:spPr>
        <p:txBody>
          <a:bodyPr/>
          <a:p>
            <a:pPr algn="ctr"/>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 Definition</a:t>
            </a:r>
            <a:endParaRPr/>
          </a:p>
        </p:txBody>
      </p:sp>
      <p:sp>
        <p:nvSpPr>
          <p:cNvPr id="519" name="TextShape 2"/>
          <p:cNvSpPr txBox="1"/>
          <p:nvPr/>
        </p:nvSpPr>
        <p:spPr>
          <a:xfrm>
            <a:off x="457200" y="1600200"/>
            <a:ext cx="8229240" cy="4173480"/>
          </a:xfrm>
          <a:prstGeom prst="rect">
            <a:avLst/>
          </a:prstGeom>
        </p:spPr>
        <p:txBody>
          <a:bodyPr/>
          <a:p>
            <a:pPr>
              <a:lnSpc>
                <a:spcPct val="100000"/>
              </a:lnSpc>
            </a:pPr>
            <a:r>
              <a:rPr i="1" lang="en-US" sz="3200">
                <a:solidFill>
                  <a:srgbClr val="333333"/>
                </a:solidFill>
                <a:latin typeface="CamingoDos Pro Cd"/>
              </a:rPr>
              <a:t>Continuous Delivery is a software development discipline where you build software in such a way that the software can be released to production at any time. </a:t>
            </a:r>
            <a:r>
              <a:rPr lang="en-US" sz="3200">
                <a:solidFill>
                  <a:srgbClr val="333333"/>
                </a:solidFill>
                <a:latin typeface="CamingoDos Pro Cd"/>
              </a:rPr>
              <a:t>
</a:t>
            </a:r>
            <a:endParaRPr/>
          </a:p>
          <a:p>
            <a:pPr>
              <a:lnSpc>
                <a:spcPct val="100000"/>
              </a:lnSpc>
            </a:pPr>
            <a:r>
              <a:rPr lang="en-US" sz="3200">
                <a:solidFill>
                  <a:srgbClr val="333333"/>
                </a:solidFill>
                <a:latin typeface="CamingoDos Pro Cd"/>
              </a:rPr>
              <a:t>Martin Fowler</a:t>
            </a:r>
            <a:endParaRPr/>
          </a:p>
        </p:txBody>
      </p:sp>
    </p:spTree>
  </p:cSld>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 value proposition</a:t>
            </a:r>
            <a:endParaRPr/>
          </a:p>
        </p:txBody>
      </p:sp>
      <p:sp>
        <p:nvSpPr>
          <p:cNvPr id="521"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Main benefits</a:t>
            </a:r>
            <a:endParaRPr/>
          </a:p>
          <a:p>
            <a:pPr lvl="1">
              <a:lnSpc>
                <a:spcPct val="100000"/>
              </a:lnSpc>
              <a:buFont typeface="Arial"/>
              <a:buChar char="–"/>
            </a:pPr>
            <a:r>
              <a:rPr lang="en-US" sz="2800">
                <a:solidFill>
                  <a:srgbClr val="333333"/>
                </a:solidFill>
                <a:latin typeface="CamingoDos Pro Cd"/>
              </a:rPr>
              <a:t>Increasing the throughput of new features and also the stability of the production systems: increasing innovation and predictability together at the same time</a:t>
            </a:r>
            <a:r>
              <a:rPr lang="en-US" sz="2800">
                <a:solidFill>
                  <a:srgbClr val="333333"/>
                </a:solidFill>
                <a:latin typeface="CamingoDos Pro Cd"/>
              </a:rPr>
              <a:t>
</a:t>
            </a:r>
            <a:endParaRPr/>
          </a:p>
          <a:p>
            <a:pPr lvl="1">
              <a:lnSpc>
                <a:spcPct val="100000"/>
              </a:lnSpc>
              <a:buFont typeface="Arial"/>
              <a:buChar char="–"/>
            </a:pPr>
            <a:r>
              <a:rPr lang="en-US" sz="2800">
                <a:solidFill>
                  <a:srgbClr val="333333"/>
                </a:solidFill>
                <a:latin typeface="CamingoDos Pro Cd"/>
              </a:rPr>
              <a:t>Close the gap between the Business and IT, between the Customers, the Market and the Business</a:t>
            </a:r>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Continuous Delivery</a:t>
            </a:r>
            <a:endParaRPr/>
          </a:p>
        </p:txBody>
      </p:sp>
      <p:sp>
        <p:nvSpPr>
          <p:cNvPr id="523" name="CustomShape 2"/>
          <p:cNvSpPr/>
          <p:nvPr/>
        </p:nvSpPr>
        <p:spPr>
          <a:xfrm>
            <a:off x="457200" y="1306440"/>
            <a:ext cx="8229240" cy="445680"/>
          </a:xfrm>
          <a:prstGeom prst="rect">
            <a:avLst/>
          </a:prstGeom>
          <a:noFill/>
          <a:ln w="9360">
            <a:noFill/>
          </a:ln>
        </p:spPr>
        <p:txBody>
          <a:bodyPr anchor="b"/>
          <a:p>
            <a:pPr>
              <a:lnSpc>
                <a:spcPct val="100000"/>
              </a:lnSpc>
            </a:pPr>
            <a:r>
              <a:rPr lang="en-US" sz="2800">
                <a:solidFill>
                  <a:srgbClr val="292929"/>
                </a:solidFill>
                <a:latin typeface="Calibri"/>
                <a:ea typeface="Arial"/>
              </a:rPr>
              <a:t>Traditional approach to delivery</a:t>
            </a:r>
            <a:endParaRPr/>
          </a:p>
        </p:txBody>
      </p:sp>
      <p:pic>
        <p:nvPicPr>
          <p:cNvPr descr="" id="524" name="Picture 2"/>
          <p:cNvPicPr/>
          <p:nvPr/>
        </p:nvPicPr>
        <p:blipFill>
          <a:blip r:embed="rId1"/>
          <a:stretch>
            <a:fillRect/>
          </a:stretch>
        </p:blipFill>
        <p:spPr>
          <a:xfrm>
            <a:off x="395640" y="2637000"/>
            <a:ext cx="8172000" cy="1994400"/>
          </a:xfrm>
          <a:prstGeom prst="rect">
            <a:avLst/>
          </a:prstGeom>
          <a:ln>
            <a:noFill/>
          </a:ln>
        </p:spPr>
      </p:pic>
    </p:spTree>
  </p:cSld>
  <p:timing>
    <p:tnLst>
      <p:par>
        <p:cTn dur="indefinite" id="33" nodeType="tmRoot" restart="never">
          <p:childTnLst>
            <p:seq>
              <p:cTn id="34"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5"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Continuous Delivery</a:t>
            </a:r>
            <a:endParaRPr/>
          </a:p>
        </p:txBody>
      </p:sp>
      <p:sp>
        <p:nvSpPr>
          <p:cNvPr id="526" name="CustomShape 2"/>
          <p:cNvSpPr/>
          <p:nvPr/>
        </p:nvSpPr>
        <p:spPr>
          <a:xfrm>
            <a:off x="457200" y="1306440"/>
            <a:ext cx="8229240" cy="445680"/>
          </a:xfrm>
          <a:prstGeom prst="rect">
            <a:avLst/>
          </a:prstGeom>
          <a:noFill/>
          <a:ln w="9360">
            <a:noFill/>
          </a:ln>
        </p:spPr>
        <p:txBody>
          <a:bodyPr anchor="b"/>
          <a:p>
            <a:pPr>
              <a:lnSpc>
                <a:spcPct val="100000"/>
              </a:lnSpc>
            </a:pPr>
            <a:r>
              <a:rPr lang="en-US" sz="2800">
                <a:solidFill>
                  <a:srgbClr val="000000"/>
                </a:solidFill>
                <a:latin typeface="Calibri"/>
              </a:rPr>
              <a:t>The ideal approach to delivery</a:t>
            </a:r>
            <a:endParaRPr/>
          </a:p>
        </p:txBody>
      </p:sp>
      <p:pic>
        <p:nvPicPr>
          <p:cNvPr descr="" id="527" name="Picture 9"/>
          <p:cNvPicPr/>
          <p:nvPr/>
        </p:nvPicPr>
        <p:blipFill>
          <a:blip r:embed="rId1"/>
          <a:stretch>
            <a:fillRect/>
          </a:stretch>
        </p:blipFill>
        <p:spPr>
          <a:xfrm>
            <a:off x="539640" y="2061000"/>
            <a:ext cx="6467760" cy="2298960"/>
          </a:xfrm>
          <a:prstGeom prst="rect">
            <a:avLst/>
          </a:prstGeom>
          <a:ln>
            <a:noFill/>
          </a:ln>
        </p:spPr>
      </p:pic>
    </p:spTree>
  </p:cSld>
  <p:timing>
    <p:tnLst>
      <p:par>
        <p:cTn dur="indefinite" id="35" nodeType="tmRoot" restart="never">
          <p:childTnLst>
            <p:seq>
              <p:cTn id="36"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a:t>
            </a:r>
            <a:endParaRPr/>
          </a:p>
        </p:txBody>
      </p:sp>
      <p:sp>
        <p:nvSpPr>
          <p:cNvPr id="529"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Principles</a:t>
            </a:r>
            <a:endParaRPr/>
          </a:p>
          <a:p>
            <a:pPr lvl="1">
              <a:lnSpc>
                <a:spcPct val="100000"/>
              </a:lnSpc>
              <a:buFont typeface="Arial"/>
              <a:buChar char="–"/>
            </a:pPr>
            <a:r>
              <a:rPr lang="en-US" sz="2800">
                <a:solidFill>
                  <a:srgbClr val="333333"/>
                </a:solidFill>
                <a:latin typeface="CamingoDos Pro Cd"/>
              </a:rPr>
              <a:t>Create a repeatable process for releasing software</a:t>
            </a:r>
            <a:endParaRPr/>
          </a:p>
          <a:p>
            <a:pPr lvl="1">
              <a:lnSpc>
                <a:spcPct val="100000"/>
              </a:lnSpc>
              <a:buFont typeface="Arial"/>
              <a:buChar char="–"/>
            </a:pPr>
            <a:r>
              <a:rPr lang="en-US" sz="2800">
                <a:solidFill>
                  <a:srgbClr val="333333"/>
                </a:solidFill>
                <a:latin typeface="CamingoDos Pro Cd"/>
              </a:rPr>
              <a:t>Automate almost everything</a:t>
            </a:r>
            <a:endParaRPr/>
          </a:p>
          <a:p>
            <a:pPr lvl="1">
              <a:lnSpc>
                <a:spcPct val="100000"/>
              </a:lnSpc>
              <a:buFont typeface="Arial"/>
              <a:buChar char="–"/>
            </a:pPr>
            <a:r>
              <a:rPr lang="en-US" sz="2800">
                <a:solidFill>
                  <a:srgbClr val="333333"/>
                </a:solidFill>
                <a:latin typeface="CamingoDos Pro Cd"/>
              </a:rPr>
              <a:t>Keep everything in version control</a:t>
            </a:r>
            <a:endParaRPr/>
          </a:p>
          <a:p>
            <a:pPr lvl="1">
              <a:lnSpc>
                <a:spcPct val="100000"/>
              </a:lnSpc>
              <a:buFont typeface="Arial"/>
              <a:buChar char="–"/>
            </a:pPr>
            <a:r>
              <a:rPr lang="en-US" sz="2800">
                <a:solidFill>
                  <a:srgbClr val="333333"/>
                </a:solidFill>
                <a:latin typeface="CamingoDos Pro Cd"/>
              </a:rPr>
              <a:t>If it hurts, do it more often, and bring the pain forward</a:t>
            </a:r>
            <a:endParaRPr/>
          </a:p>
          <a:p>
            <a:pPr lvl="1">
              <a:lnSpc>
                <a:spcPct val="100000"/>
              </a:lnSpc>
              <a:buFont typeface="Arial"/>
              <a:buChar char="–"/>
            </a:pPr>
            <a:r>
              <a:rPr lang="en-US" sz="2800">
                <a:solidFill>
                  <a:srgbClr val="333333"/>
                </a:solidFill>
                <a:latin typeface="CamingoDos Pro Cd"/>
              </a:rPr>
              <a:t>Build quality in (Deming)</a:t>
            </a:r>
            <a:endParaRPr/>
          </a:p>
          <a:p>
            <a:pPr lvl="1">
              <a:lnSpc>
                <a:spcPct val="100000"/>
              </a:lnSpc>
              <a:buFont typeface="Arial"/>
              <a:buChar char="–"/>
            </a:pPr>
            <a:r>
              <a:rPr lang="en-US" sz="2800">
                <a:solidFill>
                  <a:srgbClr val="333333"/>
                </a:solidFill>
                <a:latin typeface="CamingoDos Pro Cd"/>
              </a:rPr>
              <a:t>Done means released</a:t>
            </a:r>
            <a:endParaRPr/>
          </a:p>
          <a:p>
            <a:pPr lvl="1">
              <a:lnSpc>
                <a:spcPct val="100000"/>
              </a:lnSpc>
              <a:buFont typeface="Arial"/>
              <a:buChar char="–"/>
            </a:pPr>
            <a:r>
              <a:rPr lang="en-US" sz="2800">
                <a:solidFill>
                  <a:srgbClr val="333333"/>
                </a:solidFill>
                <a:latin typeface="CamingoDos Pro Cd"/>
              </a:rPr>
              <a:t>Everybody is responsible for delivery</a:t>
            </a:r>
            <a:endParaRPr/>
          </a:p>
          <a:p>
            <a:pPr lvl="1">
              <a:lnSpc>
                <a:spcPct val="100000"/>
              </a:lnSpc>
              <a:buFont typeface="Arial"/>
              <a:buChar char="–"/>
            </a:pPr>
            <a:r>
              <a:rPr lang="en-US" sz="2800">
                <a:solidFill>
                  <a:srgbClr val="333333"/>
                </a:solidFill>
                <a:latin typeface="CamingoDos Pro Cd"/>
              </a:rPr>
              <a:t>Continuous improvement</a:t>
            </a:r>
            <a:endParaRPr/>
          </a:p>
          <a:p>
            <a:pPr>
              <a:lnSpc>
                <a:spcPct val="100000"/>
              </a:lnSpc>
            </a:pP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a:t>
            </a:r>
            <a:r>
              <a:rPr lang="en-US" sz="4000">
                <a:solidFill>
                  <a:srgbClr val="000000"/>
                </a:solidFill>
                <a:latin typeface="Marydale"/>
              </a:rPr>
              <a:t>Open the Box”</a:t>
            </a:r>
            <a:endParaRPr/>
          </a:p>
        </p:txBody>
      </p:sp>
      <p:sp>
        <p:nvSpPr>
          <p:cNvPr id="254" name="TextShape 2"/>
          <p:cNvSpPr txBox="1"/>
          <p:nvPr/>
        </p:nvSpPr>
        <p:spPr>
          <a:xfrm>
            <a:off x="457200" y="1600200"/>
            <a:ext cx="8229240" cy="4173480"/>
          </a:xfrm>
          <a:prstGeom prst="rect">
            <a:avLst/>
          </a:prstGeom>
        </p:spPr>
        <p:txBody>
          <a:bodyPr/>
          <a:p>
            <a:pPr>
              <a:lnSpc>
                <a:spcPct val="100000"/>
              </a:lnSpc>
              <a:buFont typeface="Calibri"/>
              <a:buAutoNum type="arabicPeriod"/>
            </a:pPr>
            <a:r>
              <a:rPr lang="en-US" sz="3200">
                <a:solidFill>
                  <a:srgbClr val="333333"/>
                </a:solidFill>
                <a:latin typeface="CamingoDos Pro Cd"/>
              </a:rPr>
              <a:t>Split into teams of two</a:t>
            </a:r>
            <a:endParaRPr/>
          </a:p>
          <a:p>
            <a:pPr>
              <a:lnSpc>
                <a:spcPct val="100000"/>
              </a:lnSpc>
              <a:buFont typeface="Calibri"/>
              <a:buAutoNum type="arabicPeriod"/>
            </a:pPr>
            <a:r>
              <a:rPr lang="en-US" sz="3200">
                <a:solidFill>
                  <a:srgbClr val="333333"/>
                </a:solidFill>
                <a:latin typeface="CamingoDos Pro Cd"/>
              </a:rPr>
              <a:t>Get source code (N = 1, 2, 3…)</a:t>
            </a:r>
            <a:r>
              <a:rPr lang="en-US" sz="3200">
                <a:solidFill>
                  <a:srgbClr val="333333"/>
                </a:solidFill>
                <a:latin typeface="CamingoDos Pro Cd"/>
              </a:rPr>
              <a:t>
</a:t>
            </a:r>
            <a:r>
              <a:rPr lang="en-US" sz="3200">
                <a:solidFill>
                  <a:srgbClr val="333333"/>
                </a:solidFill>
                <a:latin typeface="CamingoDos Pro Cd"/>
              </a:rPr>
              <a:t> </a:t>
            </a:r>
            <a:endParaRPr/>
          </a:p>
          <a:p>
            <a:pPr lvl="1">
              <a:lnSpc>
                <a:spcPct val="100000"/>
              </a:lnSpc>
              <a:buFont typeface="StarSymbol"/>
              <a:buChar char=""/>
            </a:pPr>
            <a:r>
              <a:rPr lang="en-US" sz="2800">
                <a:solidFill>
                  <a:srgbClr val="333333"/>
                </a:solidFill>
                <a:latin typeface="Andale Mono"/>
              </a:rPr>
              <a:t>mkdir /agiledevpractices/videoworld</a:t>
            </a:r>
            <a:endParaRPr/>
          </a:p>
          <a:p>
            <a:pPr lvl="1">
              <a:lnSpc>
                <a:spcPct val="100000"/>
              </a:lnSpc>
              <a:buFont typeface="Calibri"/>
              <a:buChar char="–"/>
            </a:pPr>
            <a:r>
              <a:rPr lang="en-US" sz="2800">
                <a:solidFill>
                  <a:srgbClr val="333333"/>
                </a:solidFill>
                <a:latin typeface="Andale Mono"/>
              </a:rPr>
              <a:t>cd /agiledevpractices/videoworld</a:t>
            </a:r>
            <a:endParaRPr/>
          </a:p>
          <a:p>
            <a:pPr lvl="1">
              <a:lnSpc>
                <a:spcPct val="100000"/>
              </a:lnSpc>
              <a:buFont typeface="Calibri"/>
              <a:buChar char="–"/>
            </a:pPr>
            <a:r>
              <a:rPr lang="en-US" sz="2800">
                <a:solidFill>
                  <a:srgbClr val="333333"/>
                </a:solidFill>
                <a:latin typeface="Andale Mono"/>
              </a:rPr>
              <a:t>svn co svn://</a:t>
            </a:r>
            <a:r>
              <a:rPr b="1" lang="en-US" sz="2800">
                <a:solidFill>
                  <a:srgbClr val="333333"/>
                </a:solidFill>
                <a:latin typeface="CamingoDos Pro Cd"/>
              </a:rPr>
              <a:t>&lt;ip_address&gt;</a:t>
            </a:r>
            <a:r>
              <a:rPr lang="en-US" sz="2800">
                <a:solidFill>
                  <a:srgbClr val="333333"/>
                </a:solidFill>
                <a:latin typeface="Andale Mono"/>
              </a:rPr>
              <a:t>/trunk/pair</a:t>
            </a:r>
            <a:r>
              <a:rPr b="1" lang="en-US" sz="2800">
                <a:solidFill>
                  <a:srgbClr val="333333"/>
                </a:solidFill>
                <a:latin typeface="CamingoDos Pro Cd"/>
              </a:rPr>
              <a:t>N</a:t>
            </a:r>
            <a:r>
              <a:rPr lang="en-US" sz="2800">
                <a:solidFill>
                  <a:srgbClr val="333333"/>
                </a:solidFill>
                <a:latin typeface="Andale Mono"/>
              </a:rPr>
              <a:t> videoworld</a:t>
            </a:r>
            <a:endParaRPr/>
          </a:p>
          <a:p>
            <a:endParaRPr/>
          </a:p>
          <a:p>
            <a:pPr>
              <a:lnSpc>
                <a:spcPct val="100000"/>
              </a:lnSpc>
              <a:buFont typeface="Calibri"/>
              <a:buAutoNum type="arabicPeriod"/>
            </a:pPr>
            <a:r>
              <a:rPr lang="en-US" sz="3200">
                <a:solidFill>
                  <a:srgbClr val="333333"/>
                </a:solidFill>
                <a:latin typeface="CamingoDos Pro Cd"/>
              </a:rPr>
              <a:t>Run unit tests</a:t>
            </a:r>
            <a:endParaRPr/>
          </a:p>
          <a:p>
            <a:pPr>
              <a:lnSpc>
                <a:spcPct val="100000"/>
              </a:lnSpc>
            </a:pPr>
            <a:endParaRPr/>
          </a:p>
          <a:p>
            <a:pPr>
              <a:lnSpc>
                <a:spcPct val="100000"/>
              </a:lnSpc>
            </a:pPr>
            <a:r>
              <a:rPr lang="en-US" sz="3200">
                <a:solidFill>
                  <a:srgbClr val="333333"/>
                </a:solidFill>
                <a:latin typeface="CamingoDos Pro Cd"/>
              </a:rPr>
              <a:t>Any observations?</a:t>
            </a:r>
            <a:endParaRPr/>
          </a:p>
        </p:txBody>
      </p:sp>
    </p:spTree>
  </p:cSld>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0"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Deployment Pipeline</a:t>
            </a:r>
            <a:endParaRPr/>
          </a:p>
        </p:txBody>
      </p:sp>
      <p:pic>
        <p:nvPicPr>
          <p:cNvPr descr="" id="531" name="Picture 5"/>
          <p:cNvPicPr/>
          <p:nvPr/>
        </p:nvPicPr>
        <p:blipFill>
          <a:blip r:embed="rId1"/>
          <a:stretch>
            <a:fillRect/>
          </a:stretch>
        </p:blipFill>
        <p:spPr>
          <a:xfrm>
            <a:off x="1549440" y="1523880"/>
            <a:ext cx="6304320" cy="4496760"/>
          </a:xfrm>
          <a:prstGeom prst="rect">
            <a:avLst/>
          </a:prstGeom>
          <a:ln>
            <a:noFill/>
          </a:ln>
        </p:spPr>
      </p:pic>
    </p:spTree>
  </p:cSld>
  <p:timing>
    <p:tnLst>
      <p:par>
        <p:cTn dur="indefinite" id="37" nodeType="tmRoot" restart="never">
          <p:childTnLst>
            <p:seq>
              <p:cTn id="38"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Deployment Pipeline</a:t>
            </a:r>
            <a:endParaRPr/>
          </a:p>
        </p:txBody>
      </p:sp>
      <p:pic>
        <p:nvPicPr>
          <p:cNvPr descr="" id="533" name="Picture 5"/>
          <p:cNvPicPr/>
          <p:nvPr/>
        </p:nvPicPr>
        <p:blipFill>
          <a:blip r:embed="rId1"/>
          <a:stretch>
            <a:fillRect/>
          </a:stretch>
        </p:blipFill>
        <p:spPr>
          <a:xfrm>
            <a:off x="1043640" y="1556640"/>
            <a:ext cx="6977520" cy="4488120"/>
          </a:xfrm>
          <a:prstGeom prst="rect">
            <a:avLst/>
          </a:prstGeom>
          <a:ln>
            <a:noFill/>
          </a:ln>
        </p:spPr>
      </p:pic>
    </p:spTree>
  </p:cSld>
  <p:timing>
    <p:tnLst>
      <p:par>
        <p:cTn dur="indefinite" id="39" nodeType="tmRoot" restart="never">
          <p:childTnLst>
            <p:seq>
              <p:cTn id="40" nodeType="mainSeq"/>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a:t>
            </a:r>
            <a:endParaRPr/>
          </a:p>
        </p:txBody>
      </p:sp>
      <p:sp>
        <p:nvSpPr>
          <p:cNvPr id="535"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Stages and environments</a:t>
            </a:r>
            <a:endParaRPr/>
          </a:p>
          <a:p>
            <a:pPr lvl="1">
              <a:lnSpc>
                <a:spcPct val="100000"/>
              </a:lnSpc>
              <a:buFont typeface="Arial"/>
              <a:buChar char="–"/>
            </a:pPr>
            <a:r>
              <a:rPr lang="en-US" sz="2800">
                <a:solidFill>
                  <a:srgbClr val="333333"/>
                </a:solidFill>
                <a:latin typeface="CamingoDos Pro Cd"/>
              </a:rPr>
              <a:t>Commit stage</a:t>
            </a:r>
            <a:endParaRPr/>
          </a:p>
          <a:p>
            <a:pPr lvl="1">
              <a:lnSpc>
                <a:spcPct val="100000"/>
              </a:lnSpc>
              <a:buFont typeface="Arial"/>
              <a:buChar char="–"/>
            </a:pPr>
            <a:r>
              <a:rPr lang="en-US" sz="2800">
                <a:solidFill>
                  <a:srgbClr val="333333"/>
                </a:solidFill>
                <a:latin typeface="CamingoDos Pro Cd"/>
              </a:rPr>
              <a:t>Acceptance stage</a:t>
            </a:r>
            <a:endParaRPr/>
          </a:p>
          <a:p>
            <a:pPr lvl="1">
              <a:lnSpc>
                <a:spcPct val="100000"/>
              </a:lnSpc>
              <a:buFont typeface="Arial"/>
              <a:buChar char="–"/>
            </a:pPr>
            <a:r>
              <a:rPr lang="en-US" sz="2800">
                <a:solidFill>
                  <a:srgbClr val="333333"/>
                </a:solidFill>
                <a:latin typeface="CamingoDos Pro Cd"/>
              </a:rPr>
              <a:t>Manual stages</a:t>
            </a:r>
            <a:endParaRPr/>
          </a:p>
          <a:p>
            <a:pPr lvl="1">
              <a:lnSpc>
                <a:spcPct val="100000"/>
              </a:lnSpc>
              <a:buFont typeface="Arial"/>
              <a:buChar char="–"/>
            </a:pPr>
            <a:r>
              <a:rPr lang="en-US" sz="2800">
                <a:solidFill>
                  <a:srgbClr val="333333"/>
                </a:solidFill>
                <a:latin typeface="CamingoDos Pro Cd"/>
              </a:rPr>
              <a:t>Deployment stages</a:t>
            </a:r>
            <a:endParaRPr/>
          </a:p>
          <a:p>
            <a:pPr>
              <a:lnSpc>
                <a:spcPct val="100000"/>
              </a:lnSpc>
            </a:pPr>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536" name="Content Placeholder 5"/>
          <p:cNvPicPr/>
          <p:nvPr/>
        </p:nvPicPr>
        <p:blipFill>
          <a:blip r:embed="rId1"/>
          <a:srcRect b="-681589" l="0" r="0" t="-681589"/>
          <a:stretch>
            <a:fillRect/>
          </a:stretch>
        </p:blipFill>
        <p:spPr>
          <a:xfrm>
            <a:off x="755640" y="2493000"/>
            <a:ext cx="6964560" cy="4364640"/>
          </a:xfrm>
          <a:prstGeom prst="rect">
            <a:avLst/>
          </a:prstGeom>
          <a:ln>
            <a:noFill/>
          </a:ln>
        </p:spPr>
      </p:pic>
      <p:sp>
        <p:nvSpPr>
          <p:cNvPr id="53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 with Go</a:t>
            </a:r>
            <a:endParaRPr/>
          </a:p>
        </p:txBody>
      </p:sp>
      <p:pic>
        <p:nvPicPr>
          <p:cNvPr descr="" id="538" name="Picture 6"/>
          <p:cNvPicPr/>
          <p:nvPr/>
        </p:nvPicPr>
        <p:blipFill>
          <a:blip r:embed="rId2"/>
          <a:stretch>
            <a:fillRect/>
          </a:stretch>
        </p:blipFill>
        <p:spPr>
          <a:xfrm>
            <a:off x="4500000" y="1196640"/>
            <a:ext cx="3293280" cy="2620800"/>
          </a:xfrm>
          <a:prstGeom prst="rect">
            <a:avLst/>
          </a:prstGeom>
          <a:ln>
            <a:noFill/>
          </a:ln>
        </p:spPr>
      </p:pic>
    </p:spTree>
  </p:cSld>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a:t>
            </a:r>
            <a:endParaRPr/>
          </a:p>
        </p:txBody>
      </p:sp>
      <p:sp>
        <p:nvSpPr>
          <p:cNvPr id="540"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Guidelines</a:t>
            </a:r>
            <a:endParaRPr/>
          </a:p>
          <a:p>
            <a:pPr lvl="1">
              <a:lnSpc>
                <a:spcPct val="100000"/>
              </a:lnSpc>
              <a:buFont typeface="Arial"/>
              <a:buChar char="–"/>
            </a:pPr>
            <a:r>
              <a:rPr lang="en-US" sz="2800">
                <a:solidFill>
                  <a:srgbClr val="333333"/>
                </a:solidFill>
                <a:latin typeface="CamingoDos Pro Cd"/>
              </a:rPr>
              <a:t>Build your binaries only </a:t>
            </a:r>
            <a:r>
              <a:rPr i="1" lang="en-US" sz="2800">
                <a:solidFill>
                  <a:srgbClr val="333333"/>
                </a:solidFill>
                <a:latin typeface="CamingoDos Pro Cd"/>
              </a:rPr>
              <a:t>once</a:t>
            </a:r>
            <a:endParaRPr/>
          </a:p>
          <a:p>
            <a:pPr lvl="1">
              <a:lnSpc>
                <a:spcPct val="100000"/>
              </a:lnSpc>
              <a:buFont typeface="Arial"/>
              <a:buChar char="–"/>
            </a:pPr>
            <a:r>
              <a:rPr lang="en-US" sz="2800">
                <a:solidFill>
                  <a:srgbClr val="333333"/>
                </a:solidFill>
                <a:latin typeface="CamingoDos Pro Cd"/>
              </a:rPr>
              <a:t>Deploy the same way to </a:t>
            </a:r>
            <a:r>
              <a:rPr i="1" lang="en-US" sz="2800">
                <a:solidFill>
                  <a:srgbClr val="333333"/>
                </a:solidFill>
                <a:latin typeface="CamingoDos Pro Cd"/>
              </a:rPr>
              <a:t>every environment</a:t>
            </a:r>
            <a:endParaRPr/>
          </a:p>
          <a:p>
            <a:pPr lvl="1">
              <a:lnSpc>
                <a:spcPct val="100000"/>
              </a:lnSpc>
              <a:buFont typeface="Arial"/>
              <a:buChar char="–"/>
            </a:pPr>
            <a:r>
              <a:rPr lang="en-US" sz="2800">
                <a:solidFill>
                  <a:srgbClr val="333333"/>
                </a:solidFill>
                <a:latin typeface="CamingoDos Pro Cd"/>
              </a:rPr>
              <a:t>Smoke test your deployments</a:t>
            </a:r>
            <a:endParaRPr/>
          </a:p>
          <a:p>
            <a:pPr lvl="1">
              <a:lnSpc>
                <a:spcPct val="100000"/>
              </a:lnSpc>
              <a:buFont typeface="Arial"/>
              <a:buChar char="–"/>
            </a:pPr>
            <a:r>
              <a:rPr lang="en-US" sz="2800">
                <a:solidFill>
                  <a:srgbClr val="333333"/>
                </a:solidFill>
                <a:latin typeface="CamingoDos Pro Cd"/>
              </a:rPr>
              <a:t>Keep your environments similar</a:t>
            </a:r>
            <a:endParaRPr/>
          </a:p>
          <a:p>
            <a:pPr lvl="1">
              <a:lnSpc>
                <a:spcPct val="100000"/>
              </a:lnSpc>
              <a:buFont typeface="Arial"/>
              <a:buChar char="–"/>
            </a:pPr>
            <a:r>
              <a:rPr lang="en-US" sz="2800">
                <a:solidFill>
                  <a:srgbClr val="333333"/>
                </a:solidFill>
                <a:latin typeface="CamingoDos Pro Cd"/>
              </a:rPr>
              <a:t>If anything fails, stop the line</a:t>
            </a:r>
            <a:endParaRPr/>
          </a:p>
          <a:p>
            <a:pPr>
              <a:lnSpc>
                <a:spcPct val="100000"/>
              </a:lnSpc>
            </a:pPr>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a:t>
            </a:r>
            <a:endParaRPr/>
          </a:p>
        </p:txBody>
      </p:sp>
      <p:sp>
        <p:nvSpPr>
          <p:cNvPr id="542"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Practices</a:t>
            </a:r>
            <a:endParaRPr/>
          </a:p>
          <a:p>
            <a:pPr lvl="1">
              <a:lnSpc>
                <a:spcPct val="100000"/>
              </a:lnSpc>
              <a:buFont typeface="Arial"/>
              <a:buChar char="–"/>
            </a:pPr>
            <a:r>
              <a:rPr lang="en-US" sz="2800">
                <a:solidFill>
                  <a:srgbClr val="333333"/>
                </a:solidFill>
                <a:latin typeface="CamingoDos Pro Cd"/>
              </a:rPr>
              <a:t>Automated testing and deploy, C.I.</a:t>
            </a:r>
            <a:endParaRPr/>
          </a:p>
          <a:p>
            <a:pPr lvl="1">
              <a:lnSpc>
                <a:spcPct val="100000"/>
              </a:lnSpc>
              <a:buFont typeface="Arial"/>
              <a:buChar char="–"/>
            </a:pPr>
            <a:r>
              <a:rPr lang="en-US" sz="2800">
                <a:solidFill>
                  <a:srgbClr val="333333"/>
                </a:solidFill>
                <a:latin typeface="CamingoDos Pro Cd"/>
              </a:rPr>
              <a:t>Trunk Based Development</a:t>
            </a:r>
            <a:endParaRPr/>
          </a:p>
          <a:p>
            <a:pPr lvl="1">
              <a:lnSpc>
                <a:spcPct val="100000"/>
              </a:lnSpc>
              <a:buFont typeface="Arial"/>
              <a:buChar char="–"/>
            </a:pPr>
            <a:r>
              <a:rPr lang="en-US" sz="2800">
                <a:solidFill>
                  <a:srgbClr val="333333"/>
                </a:solidFill>
                <a:latin typeface="CamingoDos Pro Cd"/>
              </a:rPr>
              <a:t>Hot deploy with zero-downtime</a:t>
            </a:r>
            <a:endParaRPr/>
          </a:p>
          <a:p>
            <a:pPr lvl="1">
              <a:lnSpc>
                <a:spcPct val="100000"/>
              </a:lnSpc>
              <a:buFont typeface="Arial"/>
              <a:buChar char="–"/>
            </a:pPr>
            <a:r>
              <a:rPr lang="en-US" sz="2800">
                <a:solidFill>
                  <a:srgbClr val="333333"/>
                </a:solidFill>
                <a:latin typeface="CamingoDos Pro Cd"/>
              </a:rPr>
              <a:t>Infrastructure automation</a:t>
            </a:r>
            <a:endParaRPr/>
          </a:p>
          <a:p>
            <a:pPr lvl="1">
              <a:lnSpc>
                <a:spcPct val="100000"/>
              </a:lnSpc>
              <a:buFont typeface="Arial"/>
              <a:buChar char="–"/>
            </a:pPr>
            <a:r>
              <a:rPr lang="en-US" sz="2800">
                <a:solidFill>
                  <a:srgbClr val="333333"/>
                </a:solidFill>
                <a:latin typeface="CamingoDos Pro Cd"/>
              </a:rPr>
              <a:t>Monitoring and logging</a:t>
            </a:r>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Continuous Delivery</a:t>
            </a:r>
            <a:endParaRPr/>
          </a:p>
        </p:txBody>
      </p:sp>
      <p:sp>
        <p:nvSpPr>
          <p:cNvPr id="544"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Continuous </a:t>
            </a:r>
            <a:r>
              <a:rPr b="1" i="1" lang="en-US" sz="3200">
                <a:solidFill>
                  <a:srgbClr val="333333"/>
                </a:solidFill>
                <a:latin typeface="CamingoDos Pro Cd"/>
              </a:rPr>
              <a:t>Deployment</a:t>
            </a:r>
            <a:endParaRPr/>
          </a:p>
          <a:p>
            <a:pPr lvl="1">
              <a:lnSpc>
                <a:spcPct val="100000"/>
              </a:lnSpc>
              <a:buFont typeface="Arial"/>
              <a:buChar char="–"/>
            </a:pPr>
            <a:r>
              <a:rPr lang="en-US" sz="2800">
                <a:solidFill>
                  <a:srgbClr val="333333"/>
                </a:solidFill>
                <a:latin typeface="CamingoDos Pro Cd"/>
              </a:rPr>
              <a:t>Deploying every good build to production</a:t>
            </a:r>
            <a:endParaRPr/>
          </a:p>
          <a:p>
            <a:pPr lvl="1">
              <a:lnSpc>
                <a:spcPct val="100000"/>
              </a:lnSpc>
              <a:buFont typeface="Arial"/>
              <a:buChar char="–"/>
            </a:pPr>
            <a:r>
              <a:rPr lang="en-US" sz="2800">
                <a:solidFill>
                  <a:srgbClr val="333333"/>
                </a:solidFill>
                <a:latin typeface="CamingoDos Pro Cd"/>
              </a:rPr>
              <a:t>Automation must exist end-to-end</a:t>
            </a:r>
            <a:endParaRPr/>
          </a:p>
          <a:p>
            <a:pPr lvl="1">
              <a:lnSpc>
                <a:spcPct val="100000"/>
              </a:lnSpc>
              <a:buFont typeface="Arial"/>
              <a:buChar char="–"/>
            </a:pPr>
            <a:r>
              <a:rPr lang="en-US" sz="2800">
                <a:solidFill>
                  <a:srgbClr val="333333"/>
                </a:solidFill>
                <a:latin typeface="CamingoDos Pro Cd"/>
              </a:rPr>
              <a:t>Reduces the risk of each individual deployment</a:t>
            </a:r>
            <a:endParaRPr/>
          </a:p>
          <a:p>
            <a:pPr>
              <a:lnSpc>
                <a:spcPct val="100000"/>
              </a:lnSpc>
            </a:pPr>
            <a:endParaRPr/>
          </a:p>
        </p:txBody>
      </p:sp>
      <p:pic>
        <p:nvPicPr>
          <p:cNvPr descr="" id="545" name="Picture 4"/>
          <p:cNvPicPr/>
          <p:nvPr/>
        </p:nvPicPr>
        <p:blipFill>
          <a:blip r:embed="rId1"/>
          <a:stretch>
            <a:fillRect/>
          </a:stretch>
        </p:blipFill>
        <p:spPr>
          <a:xfrm>
            <a:off x="3420000" y="3766680"/>
            <a:ext cx="5420160" cy="2705400"/>
          </a:xfrm>
          <a:prstGeom prst="rect">
            <a:avLst/>
          </a:prstGeom>
          <a:ln>
            <a:noFill/>
          </a:ln>
        </p:spPr>
      </p:pic>
    </p:spTree>
  </p:cSld>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Agile Development Practices</a:t>
            </a:r>
            <a:endParaRPr/>
          </a:p>
        </p:txBody>
      </p:sp>
      <p:sp>
        <p:nvSpPr>
          <p:cNvPr id="547" name="TextShape 2"/>
          <p:cNvSpPr txBox="1"/>
          <p:nvPr/>
        </p:nvSpPr>
        <p:spPr>
          <a:xfrm>
            <a:off x="1371600" y="3886200"/>
            <a:ext cx="6400440" cy="1752120"/>
          </a:xfrm>
          <a:prstGeom prst="rect">
            <a:avLst/>
          </a:prstGeom>
        </p:spPr>
        <p:txBody>
          <a:bodyPr/>
          <a:p>
            <a:pPr algn="ctr">
              <a:lnSpc>
                <a:spcPct val="100000"/>
              </a:lnSpc>
            </a:pPr>
            <a:r>
              <a:rPr lang="en-US" sz="3200">
                <a:solidFill>
                  <a:srgbClr val="333333"/>
                </a:solidFill>
                <a:latin typeface="CamingoDos Pro Regular"/>
              </a:rPr>
              <a:t>Thank you!</a:t>
            </a:r>
            <a:endParaRPr/>
          </a:p>
        </p:txBody>
      </p:sp>
      <p:sp>
        <p:nvSpPr>
          <p:cNvPr id="548" name="Line 3"/>
          <p:cNvSpPr/>
          <p:nvPr/>
        </p:nvSpPr>
        <p:spPr>
          <a:xfrm>
            <a:off x="685800" y="1935720"/>
            <a:ext cx="7772400" cy="0"/>
          </a:xfrm>
          <a:prstGeom prst="line">
            <a:avLst/>
          </a:prstGeom>
          <a:ln w="12600">
            <a:solidFill>
              <a:srgbClr val="cccccc"/>
            </a:solidFill>
            <a:round/>
          </a:ln>
        </p:spPr>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Questions?</a:t>
            </a:r>
            <a:endParaRPr/>
          </a:p>
        </p:txBody>
      </p:sp>
      <p:sp>
        <p:nvSpPr>
          <p:cNvPr id="256" name="TextShape 2"/>
          <p:cNvSpPr txBox="1"/>
          <p:nvPr/>
        </p:nvSpPr>
        <p:spPr>
          <a:xfrm>
            <a:off x="457200" y="1600200"/>
            <a:ext cx="8229240" cy="4173480"/>
          </a:xfrm>
          <a:prstGeom prst="rect">
            <a:avLst/>
          </a:prstGeom>
        </p:spPr>
        <p:txBody>
          <a:bodyPr/>
          <a:p>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Pairing</a:t>
            </a:r>
            <a:endParaRPr/>
          </a:p>
        </p:txBody>
      </p:sp>
      <p:sp>
        <p:nvSpPr>
          <p:cNvPr id="258" name="TextShape 2"/>
          <p:cNvSpPr txBox="1"/>
          <p:nvPr/>
        </p:nvSpPr>
        <p:spPr>
          <a:xfrm>
            <a:off x="1371600" y="3886200"/>
            <a:ext cx="6400440" cy="1752120"/>
          </a:xfrm>
          <a:prstGeom prst="rect">
            <a:avLst/>
          </a:prstGeom>
        </p:spPr>
        <p:txBody>
          <a:bodyPr/>
          <a:p>
            <a:pPr algn="ct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Why to Pair?</a:t>
            </a:r>
            <a:endParaRPr/>
          </a:p>
        </p:txBody>
      </p:sp>
      <p:sp>
        <p:nvSpPr>
          <p:cNvPr id="260" name="TextShape 2"/>
          <p:cNvSpPr txBox="1"/>
          <p:nvPr/>
        </p:nvSpPr>
        <p:spPr>
          <a:xfrm>
            <a:off x="457200" y="1600200"/>
            <a:ext cx="8229240" cy="4173480"/>
          </a:xfrm>
          <a:prstGeom prst="rect">
            <a:avLst/>
          </a:prstGeom>
        </p:spPr>
        <p:txBody>
          <a:bodyPr/>
          <a:p>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How to Pair</a:t>
            </a:r>
            <a:endParaRPr/>
          </a:p>
        </p:txBody>
      </p:sp>
      <p:sp>
        <p:nvSpPr>
          <p:cNvPr id="262"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Start with a reasonably well-defined task before you sit down</a:t>
            </a:r>
            <a:endParaRPr/>
          </a:p>
          <a:p>
            <a:pPr>
              <a:lnSpc>
                <a:spcPct val="100000"/>
              </a:lnSpc>
              <a:buFont typeface="Lucida Grande"/>
              <a:buChar char="–"/>
            </a:pPr>
            <a:r>
              <a:rPr lang="en-US" sz="3200">
                <a:solidFill>
                  <a:srgbClr val="333333"/>
                </a:solidFill>
                <a:latin typeface="CamingoDos Pro Cd"/>
              </a:rPr>
              <a:t>Agree on one tiny goal at a time</a:t>
            </a:r>
            <a:endParaRPr/>
          </a:p>
          <a:p>
            <a:pPr>
              <a:lnSpc>
                <a:spcPct val="100000"/>
              </a:lnSpc>
              <a:buFont typeface="Lucida Grande"/>
              <a:buChar char="–"/>
            </a:pPr>
            <a:r>
              <a:rPr lang="en-US" sz="3200">
                <a:solidFill>
                  <a:srgbClr val="333333"/>
                </a:solidFill>
                <a:latin typeface="CamingoDos Pro Cd"/>
              </a:rPr>
              <a:t>Rely on your partner, support your partner</a:t>
            </a:r>
            <a:endParaRPr/>
          </a:p>
          <a:p>
            <a:pPr>
              <a:lnSpc>
                <a:spcPct val="100000"/>
              </a:lnSpc>
              <a:buFont typeface="Lucida Grande"/>
              <a:buChar char="–"/>
            </a:pPr>
            <a:r>
              <a:rPr lang="en-US" sz="3200">
                <a:solidFill>
                  <a:srgbClr val="333333"/>
                </a:solidFill>
                <a:latin typeface="CamingoDos Pro Cd"/>
              </a:rPr>
              <a:t>Talk a lot!</a:t>
            </a:r>
            <a:endParaRPr/>
          </a:p>
          <a:p>
            <a:pPr>
              <a:lnSpc>
                <a:spcPct val="100000"/>
              </a:lnSpc>
              <a:buFont typeface="Lucida Grande"/>
              <a:buChar char="–"/>
            </a:pPr>
            <a:r>
              <a:rPr lang="en-US" sz="3200">
                <a:solidFill>
                  <a:srgbClr val="333333"/>
                </a:solidFill>
                <a:latin typeface="CamingoDos Pro Cd"/>
              </a:rPr>
              <a:t>Sync up frequently</a:t>
            </a:r>
            <a:endParaRPr/>
          </a:p>
          <a:p>
            <a:pPr>
              <a:lnSpc>
                <a:spcPct val="100000"/>
              </a:lnSpc>
              <a:buFont typeface="Lucida Grande"/>
              <a:buChar char="–"/>
            </a:pPr>
            <a:r>
              <a:rPr lang="en-US" sz="3200">
                <a:solidFill>
                  <a:srgbClr val="333333"/>
                </a:solidFill>
                <a:latin typeface="CamingoDos Pro Cd"/>
              </a:rPr>
              <a:t>Take a moment to celebrate as you complete tasks and overcome problems</a:t>
            </a:r>
            <a:endParaRPr/>
          </a:p>
          <a:p>
            <a:pPr>
              <a:lnSpc>
                <a:spcPct val="100000"/>
              </a:lnSpc>
              <a:buFont typeface="Lucida Grande"/>
              <a:buChar char="–"/>
            </a:pPr>
            <a:r>
              <a:rPr lang="en-US" sz="3200">
                <a:solidFill>
                  <a:srgbClr val="333333"/>
                </a:solidFill>
                <a:latin typeface="CamingoDos Pro Cd"/>
              </a:rPr>
              <a:t>Switch roles often—at least every 15 minutes</a:t>
            </a:r>
            <a:endParaRPr/>
          </a:p>
          <a:p>
            <a:pPr algn="r">
              <a:lnSpc>
                <a:spcPct val="100000"/>
              </a:lnSpc>
            </a:pPr>
            <a:r>
              <a:rPr i="1" lang="en-US" sz="1600">
                <a:solidFill>
                  <a:srgbClr val="000000"/>
                </a:solidFill>
                <a:latin typeface="CamingoDos Pro Cd"/>
              </a:rPr>
              <a:t>http://www.wikihow.com/Pair-Program</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Pairing Infrastructure</a:t>
            </a:r>
            <a:endParaRPr/>
          </a:p>
        </p:txBody>
      </p:sp>
      <p:sp>
        <p:nvSpPr>
          <p:cNvPr id="264" name="TextShape 2"/>
          <p:cNvSpPr txBox="1"/>
          <p:nvPr/>
        </p:nvSpPr>
        <p:spPr>
          <a:xfrm>
            <a:off x="1371600" y="3886200"/>
            <a:ext cx="6400440" cy="1752120"/>
          </a:xfrm>
          <a:prstGeom prst="rect">
            <a:avLst/>
          </a:prstGeom>
        </p:spPr>
        <p:txBody>
          <a:bodyPr/>
          <a:p>
            <a:pPr algn="ct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Monitors</a:t>
            </a:r>
            <a:endParaRPr/>
          </a:p>
        </p:txBody>
      </p:sp>
      <p:sp>
        <p:nvSpPr>
          <p:cNvPr id="266"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One Monitor</a:t>
            </a:r>
            <a:endParaRPr/>
          </a:p>
          <a:p>
            <a:pPr lvl="1">
              <a:lnSpc>
                <a:spcPct val="100000"/>
              </a:lnSpc>
              <a:buFont typeface="Arial"/>
              <a:buChar char="–"/>
            </a:pPr>
            <a:r>
              <a:rPr lang="en-US" sz="2800">
                <a:solidFill>
                  <a:srgbClr val="333333"/>
                </a:solidFill>
                <a:latin typeface="CamingoDos Pro Cd"/>
              </a:rPr>
              <a:t>Both Pairs are looking at the same location</a:t>
            </a:r>
            <a:endParaRPr/>
          </a:p>
          <a:p>
            <a:pPr lvl="1">
              <a:lnSpc>
                <a:spcPct val="100000"/>
              </a:lnSpc>
              <a:buFont typeface="Arial"/>
              <a:buChar char="–"/>
            </a:pPr>
            <a:r>
              <a:rPr lang="en-US" sz="2800">
                <a:solidFill>
                  <a:srgbClr val="333333"/>
                </a:solidFill>
                <a:latin typeface="CamingoDos Pro Cd"/>
              </a:rPr>
              <a:t>Smaller Desktop</a:t>
            </a:r>
            <a:endParaRPr/>
          </a:p>
          <a:p>
            <a:pPr>
              <a:lnSpc>
                <a:spcPct val="100000"/>
              </a:lnSpc>
            </a:pPr>
            <a:r>
              <a:rPr b="1" lang="en-US" sz="3200">
                <a:solidFill>
                  <a:srgbClr val="333333"/>
                </a:solidFill>
                <a:latin typeface="CamingoDos Pro Cd"/>
              </a:rPr>
              <a:t>Two Monitors – Mirrored</a:t>
            </a:r>
            <a:endParaRPr/>
          </a:p>
          <a:p>
            <a:pPr lvl="1">
              <a:lnSpc>
                <a:spcPct val="100000"/>
              </a:lnSpc>
              <a:buFont typeface="Arial"/>
              <a:buChar char="–"/>
            </a:pPr>
            <a:r>
              <a:rPr lang="en-US" sz="2800">
                <a:solidFill>
                  <a:srgbClr val="333333"/>
                </a:solidFill>
                <a:latin typeface="CamingoDos Pro Cd"/>
              </a:rPr>
              <a:t>Pairs not looking at the same location</a:t>
            </a:r>
            <a:endParaRPr/>
          </a:p>
          <a:p>
            <a:pPr lvl="1">
              <a:lnSpc>
                <a:spcPct val="100000"/>
              </a:lnSpc>
              <a:buFont typeface="Arial"/>
              <a:buChar char="–"/>
            </a:pPr>
            <a:r>
              <a:rPr lang="en-US" sz="2800">
                <a:solidFill>
                  <a:srgbClr val="333333"/>
                </a:solidFill>
                <a:latin typeface="CamingoDos Pro Cd"/>
              </a:rPr>
              <a:t>Smaller Desktop</a:t>
            </a:r>
            <a:endParaRPr/>
          </a:p>
          <a:p>
            <a:pPr lvl="1">
              <a:lnSpc>
                <a:spcPct val="100000"/>
              </a:lnSpc>
              <a:buFont typeface="Arial"/>
              <a:buChar char="–"/>
            </a:pPr>
            <a:r>
              <a:rPr lang="en-US" sz="2800">
                <a:solidFill>
                  <a:srgbClr val="333333"/>
                </a:solidFill>
                <a:latin typeface="CamingoDos Pro Cd"/>
              </a:rPr>
              <a:t>Conversations don’t come as easily</a:t>
            </a:r>
            <a:endParaRPr/>
          </a:p>
          <a:p>
            <a:pPr>
              <a:lnSpc>
                <a:spcPct val="100000"/>
              </a:lnSpc>
            </a:pPr>
            <a:r>
              <a:rPr b="1" lang="en-US" sz="3200">
                <a:solidFill>
                  <a:srgbClr val="333333"/>
                </a:solidFill>
                <a:latin typeface="CamingoDos Pro Cd"/>
              </a:rPr>
              <a:t>Two Monitors – Spanned</a:t>
            </a:r>
            <a:endParaRPr/>
          </a:p>
          <a:p>
            <a:pPr lvl="1">
              <a:lnSpc>
                <a:spcPct val="100000"/>
              </a:lnSpc>
              <a:buFont typeface="Arial"/>
              <a:buChar char="–"/>
            </a:pPr>
            <a:r>
              <a:rPr lang="en-US" sz="2800">
                <a:solidFill>
                  <a:srgbClr val="333333"/>
                </a:solidFill>
                <a:latin typeface="CamingoDos Pro Cd"/>
              </a:rPr>
              <a:t>Both Pairs are looking at the same location</a:t>
            </a:r>
            <a:endParaRPr/>
          </a:p>
          <a:p>
            <a:pPr lvl="1">
              <a:lnSpc>
                <a:spcPct val="100000"/>
              </a:lnSpc>
              <a:buFont typeface="Arial"/>
              <a:buChar char="–"/>
            </a:pPr>
            <a:r>
              <a:rPr lang="en-US" sz="2800">
                <a:solidFill>
                  <a:srgbClr val="333333"/>
                </a:solidFill>
                <a:latin typeface="CamingoDos Pro Cd"/>
              </a:rPr>
              <a:t>One Huge Desktop</a:t>
            </a:r>
            <a:endParaRPr/>
          </a:p>
          <a:p>
            <a:pPr lvl="1">
              <a:lnSpc>
                <a:spcPct val="100000"/>
              </a:lnSpc>
              <a:buFont typeface="Arial"/>
              <a:buChar char="–"/>
            </a:pPr>
            <a:r>
              <a:rPr lang="en-US" sz="2800">
                <a:solidFill>
                  <a:srgbClr val="333333"/>
                </a:solidFill>
                <a:latin typeface="CamingoDos Pro Cd"/>
              </a:rPr>
              <a:t>Enables more non-verbal communication</a:t>
            </a:r>
            <a:endParaRPr/>
          </a:p>
          <a:p>
            <a:pPr>
              <a:lnSpc>
                <a:spcPct val="100000"/>
              </a:lnSpc>
            </a:pPr>
            <a:endParaRPr/>
          </a:p>
          <a:p>
            <a:pPr>
              <a:lnSpc>
                <a:spcPct val="100000"/>
              </a:lnSpc>
            </a:pPr>
            <a:endParaRPr/>
          </a:p>
          <a:p>
            <a:pPr>
              <a:lnSpc>
                <a:spcPct val="100000"/>
              </a:lnSpc>
            </a:pP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Keyboard and Mouse</a:t>
            </a:r>
            <a:endParaRPr/>
          </a:p>
        </p:txBody>
      </p:sp>
      <p:sp>
        <p:nvSpPr>
          <p:cNvPr id="268"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One Shared</a:t>
            </a:r>
            <a:endParaRPr/>
          </a:p>
          <a:p>
            <a:pPr lvl="1">
              <a:lnSpc>
                <a:spcPct val="100000"/>
              </a:lnSpc>
              <a:buFont typeface="Arial"/>
              <a:buChar char="–"/>
            </a:pPr>
            <a:r>
              <a:rPr lang="en-US" sz="2800">
                <a:solidFill>
                  <a:srgbClr val="333333"/>
                </a:solidFill>
                <a:latin typeface="CamingoDos Pro Cd"/>
              </a:rPr>
              <a:t>Encourages Communication</a:t>
            </a:r>
            <a:endParaRPr/>
          </a:p>
          <a:p>
            <a:pPr lvl="1">
              <a:lnSpc>
                <a:spcPct val="100000"/>
              </a:lnSpc>
              <a:buFont typeface="Arial"/>
              <a:buChar char="–"/>
            </a:pPr>
            <a:r>
              <a:rPr lang="en-US" sz="2800">
                <a:solidFill>
                  <a:srgbClr val="333333"/>
                </a:solidFill>
                <a:latin typeface="CamingoDos Pro Cd"/>
              </a:rPr>
              <a:t>Must either express yourself or ask for the keyboard</a:t>
            </a:r>
            <a:endParaRPr/>
          </a:p>
          <a:p>
            <a:pPr>
              <a:lnSpc>
                <a:spcPct val="100000"/>
              </a:lnSpc>
            </a:pPr>
            <a:r>
              <a:rPr b="1" lang="en-US" sz="3200">
                <a:solidFill>
                  <a:srgbClr val="333333"/>
                </a:solidFill>
                <a:latin typeface="CamingoDos Pro Cd"/>
              </a:rPr>
              <a:t>Two (One for each person)</a:t>
            </a:r>
            <a:endParaRPr/>
          </a:p>
          <a:p>
            <a:pPr lvl="1">
              <a:lnSpc>
                <a:spcPct val="100000"/>
              </a:lnSpc>
              <a:buFont typeface="Arial"/>
              <a:buChar char="–"/>
            </a:pPr>
            <a:r>
              <a:rPr lang="en-US" sz="2800">
                <a:solidFill>
                  <a:srgbClr val="333333"/>
                </a:solidFill>
                <a:latin typeface="CamingoDos Pro Cd"/>
              </a:rPr>
              <a:t>Faster to take control</a:t>
            </a:r>
            <a:endParaRPr/>
          </a:p>
          <a:p>
            <a:pPr lvl="1">
              <a:lnSpc>
                <a:spcPct val="100000"/>
              </a:lnSpc>
              <a:buFont typeface="Arial"/>
              <a:buChar char="–"/>
            </a:pPr>
            <a:r>
              <a:rPr lang="en-US" sz="2800">
                <a:solidFill>
                  <a:srgbClr val="333333"/>
                </a:solidFill>
                <a:latin typeface="CamingoDos Pro Cd"/>
              </a:rPr>
              <a:t>Less physical movement</a:t>
            </a:r>
            <a:endParaRPr/>
          </a:p>
          <a:p>
            <a:pPr lvl="1">
              <a:lnSpc>
                <a:spcPct val="100000"/>
              </a:lnSpc>
              <a:buFont typeface="Arial"/>
              <a:buChar char="–"/>
            </a:pPr>
            <a:r>
              <a:rPr lang="en-US" sz="2800">
                <a:solidFill>
                  <a:srgbClr val="333333"/>
                </a:solidFill>
                <a:latin typeface="CamingoDos Pro Cd"/>
              </a:rPr>
              <a:t>Less germ spreading!</a:t>
            </a:r>
            <a:endParaRPr/>
          </a:p>
          <a:p>
            <a:pPr>
              <a:lnSpc>
                <a:spcPct val="100000"/>
              </a:lnSpc>
            </a:pP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Agenda</a:t>
            </a:r>
            <a:endParaRPr/>
          </a:p>
        </p:txBody>
      </p:sp>
      <p:sp>
        <p:nvSpPr>
          <p:cNvPr id="164"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Introductions</a:t>
            </a:r>
            <a:endParaRPr/>
          </a:p>
          <a:p>
            <a:pPr>
              <a:lnSpc>
                <a:spcPct val="100000"/>
              </a:lnSpc>
              <a:buFont typeface="Lucida Grande"/>
              <a:buChar char="–"/>
            </a:pPr>
            <a:r>
              <a:rPr lang="en-US" sz="3200">
                <a:solidFill>
                  <a:srgbClr val="333333"/>
                </a:solidFill>
                <a:latin typeface="CamingoDos Pro Cd"/>
              </a:rPr>
              <a:t>Pair Programming</a:t>
            </a:r>
            <a:endParaRPr/>
          </a:p>
          <a:p>
            <a:pPr>
              <a:lnSpc>
                <a:spcPct val="100000"/>
              </a:lnSpc>
              <a:buFont typeface="Lucida Grande"/>
              <a:buChar char="–"/>
            </a:pPr>
            <a:r>
              <a:rPr lang="en-US" sz="3200">
                <a:solidFill>
                  <a:srgbClr val="333333"/>
                </a:solidFill>
                <a:latin typeface="CamingoDos Pro Cd"/>
              </a:rPr>
              <a:t>Test-Driven Development</a:t>
            </a:r>
            <a:endParaRPr/>
          </a:p>
          <a:p>
            <a:pPr>
              <a:lnSpc>
                <a:spcPct val="100000"/>
              </a:lnSpc>
              <a:buFont typeface="Lucida Grande"/>
              <a:buChar char="–"/>
            </a:pPr>
            <a:r>
              <a:rPr lang="en-US" sz="3200">
                <a:solidFill>
                  <a:srgbClr val="333333"/>
                </a:solidFill>
                <a:latin typeface="CamingoDos Pro Cd"/>
              </a:rPr>
              <a:t>Refactoring</a:t>
            </a:r>
            <a:endParaRPr/>
          </a:p>
          <a:p>
            <a:pPr>
              <a:lnSpc>
                <a:spcPct val="100000"/>
              </a:lnSpc>
              <a:buFont typeface="Lucida Grande"/>
              <a:buChar char="–"/>
            </a:pPr>
            <a:r>
              <a:rPr lang="en-US" sz="3200">
                <a:solidFill>
                  <a:srgbClr val="333333"/>
                </a:solidFill>
                <a:latin typeface="CamingoDos Pro Cd"/>
              </a:rPr>
              <a:t>Mocking</a:t>
            </a:r>
            <a:endParaRPr/>
          </a:p>
          <a:p>
            <a:pPr>
              <a:lnSpc>
                <a:spcPct val="100000"/>
              </a:lnSpc>
              <a:buFont typeface="Lucida Grande"/>
              <a:buChar char="–"/>
            </a:pPr>
            <a:r>
              <a:rPr lang="en-US" sz="3200">
                <a:solidFill>
                  <a:srgbClr val="333333"/>
                </a:solidFill>
                <a:latin typeface="CamingoDos Pro Cd"/>
              </a:rPr>
              <a:t>BDD and functional testing</a:t>
            </a:r>
            <a:endParaRPr/>
          </a:p>
          <a:p>
            <a:pPr>
              <a:lnSpc>
                <a:spcPct val="100000"/>
              </a:lnSpc>
              <a:buFont typeface="Lucida Grande"/>
              <a:buChar char="–"/>
            </a:pPr>
            <a:r>
              <a:rPr lang="en-US" sz="3200">
                <a:solidFill>
                  <a:srgbClr val="333333"/>
                </a:solidFill>
                <a:latin typeface="CamingoDos Pro Cd"/>
              </a:rPr>
              <a:t>Continuous Integration</a:t>
            </a:r>
            <a:endParaRPr/>
          </a:p>
          <a:p>
            <a:pPr>
              <a:lnSpc>
                <a:spcPct val="100000"/>
              </a:lnSpc>
              <a:buFont typeface="Lucida Grande"/>
              <a:buChar char="–"/>
            </a:pPr>
            <a:r>
              <a:rPr lang="en-US" sz="3200">
                <a:solidFill>
                  <a:srgbClr val="333333"/>
                </a:solidFill>
                <a:latin typeface="CamingoDos Pro Cd"/>
              </a:rPr>
              <a:t>Continuous Delivery</a:t>
            </a:r>
            <a:endParaRPr/>
          </a:p>
          <a:p>
            <a:pPr>
              <a:lnSpc>
                <a:spcPct val="100000"/>
              </a:lnSpc>
              <a:buFont typeface="Lucida Grande"/>
              <a:buChar char="–"/>
            </a:pPr>
            <a:r>
              <a:rPr lang="en-US" sz="3200">
                <a:solidFill>
                  <a:srgbClr val="333333"/>
                </a:solidFill>
                <a:latin typeface="CamingoDos Pro Cd"/>
              </a:rPr>
              <a:t>Retrospective</a:t>
            </a:r>
            <a:endParaRPr/>
          </a:p>
          <a:p>
            <a:pPr>
              <a:lnSpc>
                <a:spcPct val="100000"/>
              </a:lnSpc>
            </a:pP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Pair Rotation Techniques</a:t>
            </a:r>
            <a:endParaRPr/>
          </a:p>
        </p:txBody>
      </p:sp>
      <p:sp>
        <p:nvSpPr>
          <p:cNvPr id="270"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Egg Timer / Chess Clock</a:t>
            </a:r>
            <a:endParaRPr/>
          </a:p>
          <a:p>
            <a:pPr lvl="1">
              <a:lnSpc>
                <a:spcPct val="100000"/>
              </a:lnSpc>
              <a:buFont typeface="Arial"/>
              <a:buChar char="–"/>
            </a:pPr>
            <a:r>
              <a:rPr lang="en-US" sz="2800">
                <a:solidFill>
                  <a:srgbClr val="333333"/>
                </a:solidFill>
                <a:latin typeface="CamingoDos Pro Cd"/>
              </a:rPr>
              <a:t>Encourages rotation of roles within a pair</a:t>
            </a:r>
            <a:endParaRPr/>
          </a:p>
          <a:p>
            <a:pPr lvl="1">
              <a:lnSpc>
                <a:spcPct val="100000"/>
              </a:lnSpc>
              <a:buFont typeface="Arial"/>
              <a:buChar char="–"/>
            </a:pPr>
            <a:r>
              <a:rPr lang="en-US" sz="2800">
                <a:solidFill>
                  <a:srgbClr val="333333"/>
                </a:solidFill>
                <a:latin typeface="CamingoDos Pro Cd"/>
              </a:rPr>
              <a:t>Driver swapping</a:t>
            </a:r>
            <a:endParaRPr/>
          </a:p>
          <a:p>
            <a:pPr>
              <a:lnSpc>
                <a:spcPct val="100000"/>
              </a:lnSpc>
            </a:pPr>
            <a:r>
              <a:rPr b="1" lang="en-US" sz="3200">
                <a:solidFill>
                  <a:srgbClr val="333333"/>
                </a:solidFill>
                <a:latin typeface="CamingoDos Pro Cd"/>
              </a:rPr>
              <a:t>Pair Stair/Pairamid</a:t>
            </a:r>
            <a:endParaRPr/>
          </a:p>
          <a:p>
            <a:pPr lvl="1">
              <a:lnSpc>
                <a:spcPct val="100000"/>
              </a:lnSpc>
              <a:buFont typeface="Arial"/>
              <a:buChar char="–"/>
            </a:pPr>
            <a:r>
              <a:rPr lang="en-US" sz="2800">
                <a:solidFill>
                  <a:srgbClr val="333333"/>
                </a:solidFill>
                <a:latin typeface="CamingoDos Pro Cd"/>
              </a:rPr>
              <a:t>Encourages working</a:t>
            </a:r>
            <a:r>
              <a:rPr lang="en-US" sz="2800">
                <a:solidFill>
                  <a:srgbClr val="333333"/>
                </a:solidFill>
                <a:latin typeface="CamingoDos Pro Cd"/>
              </a:rPr>
              <a:t>
</a:t>
            </a:r>
            <a:r>
              <a:rPr lang="en-US" sz="2800">
                <a:solidFill>
                  <a:srgbClr val="333333"/>
                </a:solidFill>
                <a:latin typeface="CamingoDos Pro Cd"/>
              </a:rPr>
              <a:t>with everybody</a:t>
            </a:r>
            <a:endParaRPr/>
          </a:p>
          <a:p>
            <a:pPr>
              <a:lnSpc>
                <a:spcPct val="100000"/>
              </a:lnSpc>
            </a:pPr>
            <a:endParaRPr/>
          </a:p>
        </p:txBody>
      </p:sp>
      <p:graphicFrame>
        <p:nvGraphicFramePr>
          <p:cNvPr id="271" name="Table 3"/>
          <p:cNvGraphicFramePr/>
          <p:nvPr/>
        </p:nvGraphicFramePr>
        <p:xfrm>
          <a:off x="4572000" y="2853000"/>
          <a:ext cx="4038120" cy="3291480"/>
        </p:xfrm>
        <a:graphic>
          <a:graphicData uri="http://schemas.openxmlformats.org/drawingml/2006/table">
            <a:tbl>
              <a:tblPr/>
              <a:tblGrid>
                <a:gridCol w="448560"/>
                <a:gridCol w="448560"/>
                <a:gridCol w="448560"/>
                <a:gridCol w="448560"/>
                <a:gridCol w="448560"/>
                <a:gridCol w="448560"/>
                <a:gridCol w="448560"/>
                <a:gridCol w="448560"/>
                <a:gridCol w="449640"/>
              </a:tblGrid>
              <a:tr h="428760">
                <a:tc>
                  <a:txBody>
                    <a:bodyPr anchor="ctr" wrap="none"/>
                    <a:p>
                      <a:pPr>
                        <a:lnSpc>
                          <a:spcPct val="100000"/>
                        </a:lnSpc>
                      </a:pPr>
                      <a:r>
                        <a:rPr b="1" lang="en-US">
                          <a:solidFill>
                            <a:srgbClr val="000000"/>
                          </a:solidFill>
                          <a:latin typeface="Calibri"/>
                        </a:rPr>
                        <a:t>H</a:t>
                      </a:r>
                      <a:endParaRPr/>
                    </a:p>
                  </a:txBody>
                  <a:tcPr/>
                </a:tc>
                <a:tc>
                  <a:tcPr/>
                </a:tc>
                <a:tc>
                  <a:tcPr/>
                </a:tc>
                <a:tc>
                  <a:tcPr/>
                </a:tc>
                <a:tc>
                  <a:tcPr/>
                </a:tc>
                <a:tc>
                  <a:tcPr/>
                </a:tc>
                <a:tc>
                  <a:tcPr/>
                </a:tc>
                <a:tc>
                  <a:tcPr/>
                </a:tc>
                <a:tc>
                  <a:tcPr/>
                </a:tc>
              </a:tr>
              <a:tr h="428760">
                <a:tc>
                  <a:txBody>
                    <a:bodyPr anchor="ctr" wrap="none"/>
                    <a:p>
                      <a:pPr>
                        <a:lnSpc>
                          <a:spcPct val="100000"/>
                        </a:lnSpc>
                      </a:pPr>
                      <a:r>
                        <a:rPr b="1" lang="en-US">
                          <a:solidFill>
                            <a:srgbClr val="000000"/>
                          </a:solidFill>
                          <a:latin typeface="Calibri"/>
                        </a:rPr>
                        <a:t>G</a:t>
                      </a:r>
                      <a:endParaRPr/>
                    </a:p>
                  </a:txBody>
                  <a:tcPr/>
                </a:tc>
                <a:tc>
                  <a:tcPr/>
                </a:tc>
                <a:tc>
                  <a:tcPr/>
                </a:tc>
                <a:tc>
                  <a:tcPr/>
                </a:tc>
                <a:tc>
                  <a:tcPr/>
                </a:tc>
                <a:tc>
                  <a:tcPr/>
                </a:tc>
                <a:tc>
                  <a:tcPr/>
                </a:tc>
                <a:tc>
                  <a:tcPr/>
                </a:tc>
                <a:tc>
                  <a:txBody>
                    <a:bodyPr anchor="ctr" wrap="none"/>
                    <a:p>
                      <a:pPr>
                        <a:lnSpc>
                          <a:spcPct val="100000"/>
                        </a:lnSpc>
                      </a:pPr>
                      <a:r>
                        <a:rPr lang="en-US">
                          <a:solidFill>
                            <a:srgbClr val="000000"/>
                          </a:solidFill>
                          <a:latin typeface="Calibri"/>
                        </a:rPr>
                        <a:t>1</a:t>
                      </a:r>
                      <a:endParaRPr/>
                    </a:p>
                  </a:txBody>
                  <a:tcPr/>
                </a:tc>
              </a:tr>
              <a:tr h="428760">
                <a:tc>
                  <a:txBody>
                    <a:bodyPr anchor="ctr" wrap="none"/>
                    <a:p>
                      <a:pPr>
                        <a:lnSpc>
                          <a:spcPct val="100000"/>
                        </a:lnSpc>
                      </a:pPr>
                      <a:r>
                        <a:rPr b="1" lang="en-US">
                          <a:solidFill>
                            <a:srgbClr val="000000"/>
                          </a:solidFill>
                          <a:latin typeface="Calibri"/>
                        </a:rPr>
                        <a:t>F</a:t>
                      </a:r>
                      <a:endParaRPr/>
                    </a:p>
                  </a:txBody>
                  <a:tcPr/>
                </a:tc>
                <a:tc>
                  <a:tcPr/>
                </a:tc>
                <a:tc>
                  <a:tcPr/>
                </a:tc>
                <a:tc>
                  <a:tcPr/>
                </a:tc>
                <a:tc>
                  <a:tcPr/>
                </a:tc>
                <a:tc>
                  <a:tcPr/>
                </a:tc>
                <a:tc>
                  <a:tcPr/>
                </a:tc>
                <a:tc>
                  <a:txBody>
                    <a:bodyPr anchor="ctr" wrap="none"/>
                    <a:p>
                      <a:pPr>
                        <a:lnSpc>
                          <a:spcPct val="100000"/>
                        </a:lnSpc>
                      </a:pPr>
                      <a:r>
                        <a:rPr lang="en-US">
                          <a:solidFill>
                            <a:srgbClr val="000000"/>
                          </a:solidFill>
                          <a:latin typeface="Calibri"/>
                        </a:rPr>
                        <a:t>2</a:t>
                      </a:r>
                      <a:endParaRPr/>
                    </a:p>
                  </a:txBody>
                  <a:tcPr/>
                </a:tc>
                <a:tc>
                  <a:txBody>
                    <a:bodyPr anchor="ctr" wrap="none"/>
                    <a:p>
                      <a:pPr>
                        <a:lnSpc>
                          <a:spcPct val="100000"/>
                        </a:lnSpc>
                      </a:pPr>
                      <a:r>
                        <a:rPr lang="en-US">
                          <a:solidFill>
                            <a:srgbClr val="000000"/>
                          </a:solidFill>
                          <a:latin typeface="Calibri"/>
                        </a:rPr>
                        <a:t>3</a:t>
                      </a:r>
                      <a:endParaRPr/>
                    </a:p>
                  </a:txBody>
                  <a:tcPr/>
                </a:tc>
              </a:tr>
              <a:tr h="428760">
                <a:tc>
                  <a:txBody>
                    <a:bodyPr anchor="ctr" wrap="none"/>
                    <a:p>
                      <a:pPr>
                        <a:lnSpc>
                          <a:spcPct val="100000"/>
                        </a:lnSpc>
                      </a:pPr>
                      <a:r>
                        <a:rPr b="1" lang="en-US">
                          <a:solidFill>
                            <a:srgbClr val="000000"/>
                          </a:solidFill>
                          <a:latin typeface="Calibri"/>
                        </a:rPr>
                        <a:t>E</a:t>
                      </a:r>
                      <a:endParaRPr/>
                    </a:p>
                  </a:txBody>
                  <a:tcPr/>
                </a:tc>
                <a:tc>
                  <a:tcPr/>
                </a:tc>
                <a:tc>
                  <a:tcPr/>
                </a:tc>
                <a:tc>
                  <a:tcPr/>
                </a:tc>
                <a:tc>
                  <a:tcPr/>
                </a:tc>
                <a:tc>
                  <a:tcPr/>
                </a:tc>
                <a:tc>
                  <a:txBody>
                    <a:bodyPr anchor="ctr" wrap="none"/>
                    <a:p>
                      <a:pPr>
                        <a:lnSpc>
                          <a:spcPct val="100000"/>
                        </a:lnSpc>
                      </a:pPr>
                      <a:r>
                        <a:rPr lang="en-US">
                          <a:solidFill>
                            <a:srgbClr val="000000"/>
                          </a:solidFill>
                          <a:latin typeface="Calibri"/>
                        </a:rPr>
                        <a:t>1</a:t>
                      </a:r>
                      <a:endParaRPr/>
                    </a:p>
                  </a:txBody>
                  <a:tcPr/>
                </a:tc>
                <a:tc>
                  <a:txBody>
                    <a:bodyPr anchor="ctr" wrap="none"/>
                    <a:p>
                      <a:pPr>
                        <a:lnSpc>
                          <a:spcPct val="100000"/>
                        </a:lnSpc>
                      </a:pPr>
                      <a:r>
                        <a:rPr lang="en-US">
                          <a:solidFill>
                            <a:srgbClr val="000000"/>
                          </a:solidFill>
                          <a:latin typeface="Calibri"/>
                        </a:rPr>
                        <a:t>3</a:t>
                      </a:r>
                      <a:endParaRPr/>
                    </a:p>
                  </a:txBody>
                  <a:tcPr/>
                </a:tc>
                <a:tc>
                  <a:tcPr/>
                </a:tc>
              </a:tr>
              <a:tr h="428760">
                <a:tc>
                  <a:txBody>
                    <a:bodyPr anchor="ctr" wrap="none"/>
                    <a:p>
                      <a:pPr>
                        <a:lnSpc>
                          <a:spcPct val="100000"/>
                        </a:lnSpc>
                      </a:pPr>
                      <a:r>
                        <a:rPr b="1" lang="en-US">
                          <a:solidFill>
                            <a:srgbClr val="000000"/>
                          </a:solidFill>
                          <a:latin typeface="Calibri"/>
                        </a:rPr>
                        <a:t>D</a:t>
                      </a:r>
                      <a:endParaRPr/>
                    </a:p>
                  </a:txBody>
                  <a:tcPr/>
                </a:tc>
                <a:tc>
                  <a:tcPr/>
                </a:tc>
                <a:tc>
                  <a:tcPr/>
                </a:tc>
                <a:tc>
                  <a:tcPr/>
                </a:tc>
                <a:tc>
                  <a:tcPr/>
                </a:tc>
                <a:tc>
                  <a:txBody>
                    <a:bodyPr anchor="ctr" wrap="none"/>
                    <a:p>
                      <a:pPr>
                        <a:lnSpc>
                          <a:spcPct val="100000"/>
                        </a:lnSpc>
                      </a:pPr>
                      <a:r>
                        <a:rPr lang="en-US">
                          <a:solidFill>
                            <a:srgbClr val="000000"/>
                          </a:solidFill>
                          <a:latin typeface="Calibri"/>
                        </a:rPr>
                        <a:t>2</a:t>
                      </a:r>
                      <a:endParaRPr/>
                    </a:p>
                  </a:txBody>
                  <a:tcPr/>
                </a:tc>
                <a:tc>
                  <a:tcPr/>
                </a:tc>
                <a:tc>
                  <a:tcPr/>
                </a:tc>
                <a:tc>
                  <a:tcPr/>
                </a:tc>
              </a:tr>
              <a:tr h="428760">
                <a:tc>
                  <a:txBody>
                    <a:bodyPr anchor="ctr" wrap="none"/>
                    <a:p>
                      <a:pPr>
                        <a:lnSpc>
                          <a:spcPct val="100000"/>
                        </a:lnSpc>
                      </a:pPr>
                      <a:r>
                        <a:rPr b="1" lang="en-US">
                          <a:solidFill>
                            <a:srgbClr val="000000"/>
                          </a:solidFill>
                          <a:latin typeface="Calibri"/>
                        </a:rPr>
                        <a:t>C</a:t>
                      </a:r>
                      <a:endParaRPr/>
                    </a:p>
                  </a:txBody>
                  <a:tcPr/>
                </a:tc>
                <a:tc>
                  <a:tcPr/>
                </a:tc>
                <a:tc>
                  <a:tcPr/>
                </a:tc>
                <a:tc>
                  <a:tcPr/>
                </a:tc>
                <a:tc>
                  <a:txBody>
                    <a:bodyPr anchor="ctr" wrap="none"/>
                    <a:p>
                      <a:pPr>
                        <a:lnSpc>
                          <a:spcPct val="100000"/>
                        </a:lnSpc>
                      </a:pPr>
                      <a:r>
                        <a:rPr lang="en-US">
                          <a:solidFill>
                            <a:srgbClr val="000000"/>
                          </a:solidFill>
                          <a:latin typeface="Calibri"/>
                        </a:rPr>
                        <a:t>1</a:t>
                      </a:r>
                      <a:endParaRPr/>
                    </a:p>
                  </a:txBody>
                  <a:tcPr/>
                </a:tc>
                <a:tc>
                  <a:tcPr/>
                </a:tc>
                <a:tc>
                  <a:tcPr/>
                </a:tc>
                <a:tc>
                  <a:tcPr/>
                </a:tc>
                <a:tc>
                  <a:tcPr/>
                </a:tc>
              </a:tr>
              <a:tr h="428760">
                <a:tc>
                  <a:txBody>
                    <a:bodyPr anchor="ctr" wrap="none"/>
                    <a:p>
                      <a:pPr>
                        <a:lnSpc>
                          <a:spcPct val="100000"/>
                        </a:lnSpc>
                      </a:pPr>
                      <a:r>
                        <a:rPr b="1" lang="en-US">
                          <a:solidFill>
                            <a:srgbClr val="000000"/>
                          </a:solidFill>
                          <a:latin typeface="Calibri"/>
                        </a:rPr>
                        <a:t>B</a:t>
                      </a:r>
                      <a:endParaRPr/>
                    </a:p>
                  </a:txBody>
                  <a:tcPr/>
                </a:tc>
                <a:tc>
                  <a:tcPr/>
                </a:tc>
                <a:tc>
                  <a:tcPr/>
                </a:tc>
                <a:tc>
                  <a:txBody>
                    <a:bodyPr anchor="ctr" wrap="none"/>
                    <a:p>
                      <a:pPr>
                        <a:lnSpc>
                          <a:spcPct val="100000"/>
                        </a:lnSpc>
                      </a:pPr>
                      <a:r>
                        <a:rPr lang="en-US">
                          <a:solidFill>
                            <a:srgbClr val="000000"/>
                          </a:solidFill>
                          <a:latin typeface="Calibri"/>
                        </a:rPr>
                        <a:t>2</a:t>
                      </a:r>
                      <a:endParaRPr/>
                    </a:p>
                  </a:txBody>
                  <a:tcPr/>
                </a:tc>
                <a:tc>
                  <a:txBody>
                    <a:bodyPr anchor="ctr" wrap="none"/>
                    <a:p>
                      <a:pPr>
                        <a:lnSpc>
                          <a:spcPct val="100000"/>
                        </a:lnSpc>
                      </a:pPr>
                      <a:r>
                        <a:rPr lang="en-US">
                          <a:solidFill>
                            <a:srgbClr val="000000"/>
                          </a:solidFill>
                          <a:latin typeface="Calibri"/>
                        </a:rPr>
                        <a:t>3</a:t>
                      </a:r>
                      <a:endParaRPr/>
                    </a:p>
                  </a:txBody>
                  <a:tcPr/>
                </a:tc>
                <a:tc>
                  <a:tcPr/>
                </a:tc>
                <a:tc>
                  <a:tcPr/>
                </a:tc>
                <a:tc>
                  <a:tcPr/>
                </a:tc>
                <a:tc>
                  <a:tcPr/>
                </a:tc>
              </a:tr>
              <a:tr h="428760">
                <a:tc>
                  <a:txBody>
                    <a:bodyPr anchor="ctr" wrap="none"/>
                    <a:p>
                      <a:pPr>
                        <a:lnSpc>
                          <a:spcPct val="100000"/>
                        </a:lnSpc>
                      </a:pPr>
                      <a:r>
                        <a:rPr b="1" lang="en-US">
                          <a:solidFill>
                            <a:srgbClr val="000000"/>
                          </a:solidFill>
                          <a:latin typeface="Calibri"/>
                        </a:rPr>
                        <a:t>A</a:t>
                      </a:r>
                      <a:endParaRPr/>
                    </a:p>
                  </a:txBody>
                  <a:tcPr/>
                </a:tc>
                <a:tc>
                  <a:tcPr/>
                </a:tc>
                <a:tc>
                  <a:txBody>
                    <a:bodyPr anchor="ctr" wrap="none"/>
                    <a:p>
                      <a:pPr>
                        <a:lnSpc>
                          <a:spcPct val="100000"/>
                        </a:lnSpc>
                      </a:pPr>
                      <a:r>
                        <a:rPr lang="en-US">
                          <a:solidFill>
                            <a:srgbClr val="000000"/>
                          </a:solidFill>
                          <a:latin typeface="Calibri"/>
                        </a:rPr>
                        <a:t>1</a:t>
                      </a:r>
                      <a:endParaRPr/>
                    </a:p>
                  </a:txBody>
                  <a:tcPr/>
                </a:tc>
                <a:tc>
                  <a:txBody>
                    <a:bodyPr anchor="ctr" wrap="none"/>
                    <a:p>
                      <a:pPr>
                        <a:lnSpc>
                          <a:spcPct val="100000"/>
                        </a:lnSpc>
                      </a:pPr>
                      <a:r>
                        <a:rPr lang="en-US">
                          <a:solidFill>
                            <a:srgbClr val="000000"/>
                          </a:solidFill>
                          <a:latin typeface="Calibri"/>
                        </a:rPr>
                        <a:t>3</a:t>
                      </a:r>
                      <a:endParaRPr/>
                    </a:p>
                  </a:txBody>
                  <a:tcPr/>
                </a:tc>
                <a:tc>
                  <a:tcPr/>
                </a:tc>
                <a:tc>
                  <a:tcPr/>
                </a:tc>
                <a:tc>
                  <a:tcPr/>
                </a:tc>
                <a:tc>
                  <a:tcPr/>
                </a:tc>
                <a:tc>
                  <a:txBody>
                    <a:bodyPr anchor="ctr" wrap="none"/>
                    <a:p>
                      <a:pPr>
                        <a:lnSpc>
                          <a:spcPct val="100000"/>
                        </a:lnSpc>
                      </a:pPr>
                      <a:r>
                        <a:rPr lang="en-US">
                          <a:solidFill>
                            <a:srgbClr val="000000"/>
                          </a:solidFill>
                          <a:latin typeface="Calibri"/>
                        </a:rPr>
                        <a:t>2</a:t>
                      </a:r>
                      <a:endParaRPr/>
                    </a:p>
                  </a:txBody>
                  <a:tcPr/>
                </a:tc>
              </a:tr>
              <a:tr h="428760">
                <a:tc>
                  <a:tcPr/>
                </a:tc>
                <a:tc>
                  <a:txBody>
                    <a:bodyPr anchor="ctr" wrap="none"/>
                    <a:p>
                      <a:pPr>
                        <a:lnSpc>
                          <a:spcPct val="100000"/>
                        </a:lnSpc>
                      </a:pPr>
                      <a:r>
                        <a:rPr b="1" lang="en-US">
                          <a:solidFill>
                            <a:srgbClr val="000000"/>
                          </a:solidFill>
                          <a:latin typeface="Calibri"/>
                        </a:rPr>
                        <a:t>A</a:t>
                      </a:r>
                      <a:endParaRPr/>
                    </a:p>
                  </a:txBody>
                  <a:tcPr/>
                </a:tc>
                <a:tc>
                  <a:txBody>
                    <a:bodyPr anchor="ctr" wrap="none"/>
                    <a:p>
                      <a:pPr>
                        <a:lnSpc>
                          <a:spcPct val="100000"/>
                        </a:lnSpc>
                      </a:pPr>
                      <a:r>
                        <a:rPr b="1" lang="en-US">
                          <a:solidFill>
                            <a:srgbClr val="000000"/>
                          </a:solidFill>
                          <a:latin typeface="Calibri"/>
                        </a:rPr>
                        <a:t>B</a:t>
                      </a:r>
                      <a:endParaRPr/>
                    </a:p>
                  </a:txBody>
                  <a:tcPr/>
                </a:tc>
                <a:tc>
                  <a:txBody>
                    <a:bodyPr anchor="ctr" wrap="none"/>
                    <a:p>
                      <a:pPr>
                        <a:lnSpc>
                          <a:spcPct val="100000"/>
                        </a:lnSpc>
                      </a:pPr>
                      <a:r>
                        <a:rPr b="1" lang="en-US">
                          <a:solidFill>
                            <a:srgbClr val="000000"/>
                          </a:solidFill>
                          <a:latin typeface="Calibri"/>
                        </a:rPr>
                        <a:t>C</a:t>
                      </a:r>
                      <a:endParaRPr/>
                    </a:p>
                  </a:txBody>
                  <a:tcPr/>
                </a:tc>
                <a:tc>
                  <a:txBody>
                    <a:bodyPr anchor="ctr" wrap="none"/>
                    <a:p>
                      <a:pPr>
                        <a:lnSpc>
                          <a:spcPct val="100000"/>
                        </a:lnSpc>
                      </a:pPr>
                      <a:r>
                        <a:rPr b="1" lang="en-US">
                          <a:solidFill>
                            <a:srgbClr val="000000"/>
                          </a:solidFill>
                          <a:latin typeface="Calibri"/>
                        </a:rPr>
                        <a:t>D</a:t>
                      </a:r>
                      <a:endParaRPr/>
                    </a:p>
                  </a:txBody>
                  <a:tcPr/>
                </a:tc>
                <a:tc>
                  <a:txBody>
                    <a:bodyPr anchor="ctr" wrap="none"/>
                    <a:p>
                      <a:pPr>
                        <a:lnSpc>
                          <a:spcPct val="100000"/>
                        </a:lnSpc>
                      </a:pPr>
                      <a:r>
                        <a:rPr b="1" lang="en-US">
                          <a:solidFill>
                            <a:srgbClr val="000000"/>
                          </a:solidFill>
                          <a:latin typeface="Calibri"/>
                        </a:rPr>
                        <a:t>E</a:t>
                      </a:r>
                      <a:endParaRPr/>
                    </a:p>
                  </a:txBody>
                  <a:tcPr/>
                </a:tc>
                <a:tc>
                  <a:txBody>
                    <a:bodyPr anchor="ctr" wrap="none"/>
                    <a:p>
                      <a:pPr>
                        <a:lnSpc>
                          <a:spcPct val="100000"/>
                        </a:lnSpc>
                      </a:pPr>
                      <a:r>
                        <a:rPr b="1" lang="en-US">
                          <a:solidFill>
                            <a:srgbClr val="000000"/>
                          </a:solidFill>
                          <a:latin typeface="Calibri"/>
                        </a:rPr>
                        <a:t>F</a:t>
                      </a:r>
                      <a:endParaRPr/>
                    </a:p>
                  </a:txBody>
                  <a:tcPr/>
                </a:tc>
                <a:tc>
                  <a:txBody>
                    <a:bodyPr anchor="ctr" wrap="none"/>
                    <a:p>
                      <a:pPr>
                        <a:lnSpc>
                          <a:spcPct val="100000"/>
                        </a:lnSpc>
                      </a:pPr>
                      <a:r>
                        <a:rPr b="1" lang="en-US">
                          <a:solidFill>
                            <a:srgbClr val="000000"/>
                          </a:solidFill>
                          <a:latin typeface="Calibri"/>
                        </a:rPr>
                        <a:t>G</a:t>
                      </a:r>
                      <a:endParaRPr/>
                    </a:p>
                  </a:txBody>
                  <a:tcPr/>
                </a:tc>
                <a:tc>
                  <a:txBody>
                    <a:bodyPr anchor="ctr" wrap="none"/>
                    <a:p>
                      <a:pPr>
                        <a:lnSpc>
                          <a:spcPct val="100000"/>
                        </a:lnSpc>
                      </a:pPr>
                      <a:r>
                        <a:rPr b="1" lang="en-US">
                          <a:solidFill>
                            <a:srgbClr val="000000"/>
                          </a:solidFill>
                          <a:latin typeface="Calibri"/>
                        </a:rPr>
                        <a:t>H</a:t>
                      </a:r>
                      <a:endParaRPr/>
                    </a:p>
                  </a:txBody>
                  <a:tcPr/>
                </a:tc>
              </a:tr>
            </a:tbl>
          </a:graphicData>
        </a:graphic>
      </p:graphicFrame>
      <p:pic>
        <p:nvPicPr>
          <p:cNvPr descr="" id="272" name="Picture 5"/>
          <p:cNvPicPr/>
          <p:nvPr/>
        </p:nvPicPr>
        <p:blipFill>
          <a:blip r:embed="rId1"/>
          <a:srcRect b="-527278" l="0" r="0" t="527278"/>
          <a:stretch>
            <a:fillRect/>
          </a:stretch>
        </p:blipFill>
        <p:spPr>
          <a:xfrm>
            <a:off x="1043640" y="4122360"/>
            <a:ext cx="3203640" cy="24026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Pairing Styles</a:t>
            </a:r>
            <a:endParaRPr/>
          </a:p>
        </p:txBody>
      </p:sp>
      <p:sp>
        <p:nvSpPr>
          <p:cNvPr id="274" name="TextShape 2"/>
          <p:cNvSpPr txBox="1"/>
          <p:nvPr/>
        </p:nvSpPr>
        <p:spPr>
          <a:xfrm>
            <a:off x="1371600" y="3886200"/>
            <a:ext cx="6400440" cy="1752120"/>
          </a:xfrm>
          <a:prstGeom prst="rect">
            <a:avLst/>
          </a:prstGeom>
        </p:spPr>
        <p:txBody>
          <a:bodyPr/>
          <a:p>
            <a:pPr algn="ct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Pairing Styles</a:t>
            </a:r>
            <a:endParaRPr/>
          </a:p>
        </p:txBody>
      </p:sp>
      <p:sp>
        <p:nvSpPr>
          <p:cNvPr id="276"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Driver &amp; Navigator</a:t>
            </a:r>
            <a:endParaRPr/>
          </a:p>
          <a:p>
            <a:pPr lvl="1">
              <a:lnSpc>
                <a:spcPct val="100000"/>
              </a:lnSpc>
              <a:buFont typeface="Arial"/>
              <a:buChar char="–"/>
            </a:pPr>
            <a:r>
              <a:rPr lang="en-US" sz="2800">
                <a:solidFill>
                  <a:srgbClr val="333333"/>
                </a:solidFill>
                <a:latin typeface="CamingoDos Pro Cd"/>
              </a:rPr>
              <a:t>Driver works tactically, Navigator works strategically</a:t>
            </a:r>
            <a:endParaRPr/>
          </a:p>
          <a:p>
            <a:pPr lvl="1">
              <a:lnSpc>
                <a:spcPct val="100000"/>
              </a:lnSpc>
              <a:buFont typeface="Arial"/>
              <a:buChar char="–"/>
            </a:pPr>
            <a:r>
              <a:rPr lang="en-US" sz="2800">
                <a:solidFill>
                  <a:srgbClr val="333333"/>
                </a:solidFill>
                <a:latin typeface="CamingoDos Pro Cd"/>
              </a:rPr>
              <a:t>Easiest to start with</a:t>
            </a:r>
            <a:endParaRPr/>
          </a:p>
          <a:p>
            <a:pPr lvl="1">
              <a:lnSpc>
                <a:spcPct val="100000"/>
              </a:lnSpc>
              <a:buFont typeface="Arial"/>
              <a:buChar char="–"/>
            </a:pPr>
            <a:r>
              <a:rPr lang="en-US" sz="2800">
                <a:solidFill>
                  <a:srgbClr val="333333"/>
                </a:solidFill>
                <a:latin typeface="CamingoDos Pro Cd"/>
              </a:rPr>
              <a:t>Roles should be swapped as frequently as possible</a:t>
            </a:r>
            <a:endParaRPr/>
          </a:p>
          <a:p>
            <a:pPr>
              <a:lnSpc>
                <a:spcPct val="100000"/>
              </a:lnSpc>
            </a:pPr>
            <a:endParaRPr/>
          </a:p>
          <a:p>
            <a:pPr>
              <a:lnSpc>
                <a:spcPct val="100000"/>
              </a:lnSpc>
            </a:pP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Pairing Styles</a:t>
            </a:r>
            <a:endParaRPr/>
          </a:p>
        </p:txBody>
      </p:sp>
      <p:sp>
        <p:nvSpPr>
          <p:cNvPr id="278"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Ping-Pong</a:t>
            </a:r>
            <a:endParaRPr/>
          </a:p>
          <a:p>
            <a:pPr lvl="1">
              <a:lnSpc>
                <a:spcPct val="100000"/>
              </a:lnSpc>
              <a:buFont typeface="Arial"/>
              <a:buChar char="–"/>
            </a:pPr>
            <a:r>
              <a:rPr lang="en-US" sz="2800">
                <a:solidFill>
                  <a:srgbClr val="333333"/>
                </a:solidFill>
                <a:latin typeface="CamingoDos Pro Cd"/>
              </a:rPr>
              <a:t>'A' writes a test, 'B' makes it green.</a:t>
            </a:r>
            <a:endParaRPr/>
          </a:p>
          <a:p>
            <a:pPr lvl="1">
              <a:lnSpc>
                <a:spcPct val="100000"/>
              </a:lnSpc>
              <a:buFont typeface="Arial"/>
              <a:buChar char="–"/>
            </a:pPr>
            <a:r>
              <a:rPr lang="en-US" sz="2800">
                <a:solidFill>
                  <a:srgbClr val="333333"/>
                </a:solidFill>
                <a:latin typeface="CamingoDos Pro Cd"/>
              </a:rPr>
              <a:t>Next 'B' writes the test, 'A' makes it green</a:t>
            </a:r>
            <a:endParaRPr/>
          </a:p>
          <a:p>
            <a:pPr lvl="1">
              <a:lnSpc>
                <a:spcPct val="100000"/>
              </a:lnSpc>
              <a:buFont typeface="Arial"/>
              <a:buChar char="–"/>
            </a:pPr>
            <a:r>
              <a:rPr lang="en-US" sz="2800">
                <a:solidFill>
                  <a:srgbClr val="333333"/>
                </a:solidFill>
                <a:latin typeface="CamingoDos Pro Cd"/>
              </a:rPr>
              <a:t>A mix of Pairing and Test Driven Development (TDD)</a:t>
            </a:r>
            <a:endParaRPr/>
          </a:p>
          <a:p>
            <a:pPr>
              <a:lnSpc>
                <a:spcPct val="100000"/>
              </a:lnSpc>
            </a:pP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Pairing Styles</a:t>
            </a:r>
            <a:endParaRPr/>
          </a:p>
        </p:txBody>
      </p:sp>
      <p:sp>
        <p:nvSpPr>
          <p:cNvPr id="280"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Ball &amp; Board</a:t>
            </a:r>
            <a:endParaRPr/>
          </a:p>
          <a:p>
            <a:pPr lvl="1">
              <a:lnSpc>
                <a:spcPct val="100000"/>
              </a:lnSpc>
              <a:buFont typeface="Arial"/>
              <a:buChar char="–"/>
            </a:pPr>
            <a:r>
              <a:rPr lang="en-US" sz="2000">
                <a:solidFill>
                  <a:srgbClr val="333333"/>
                </a:solidFill>
                <a:latin typeface="CamingoDos Pro Cd"/>
              </a:rPr>
              <a:t>Advanced pairing technique</a:t>
            </a:r>
            <a:endParaRPr/>
          </a:p>
          <a:p>
            <a:pPr lvl="1">
              <a:lnSpc>
                <a:spcPct val="100000"/>
              </a:lnSpc>
              <a:buFont typeface="Arial"/>
              <a:buChar char="–"/>
            </a:pPr>
            <a:r>
              <a:rPr lang="en-US" sz="2000">
                <a:solidFill>
                  <a:srgbClr val="333333"/>
                </a:solidFill>
                <a:latin typeface="CamingoDos Pro Cd"/>
              </a:rPr>
              <a:t>One person controls the mouse (The Ball)</a:t>
            </a:r>
            <a:endParaRPr/>
          </a:p>
          <a:p>
            <a:pPr lvl="1">
              <a:lnSpc>
                <a:spcPct val="100000"/>
              </a:lnSpc>
              <a:buFont typeface="Arial"/>
              <a:buChar char="–"/>
            </a:pPr>
            <a:r>
              <a:rPr lang="en-US" sz="2000">
                <a:solidFill>
                  <a:srgbClr val="333333"/>
                </a:solidFill>
                <a:latin typeface="CamingoDos Pro Cd"/>
              </a:rPr>
              <a:t>The other person controls the keyboard (The Board)</a:t>
            </a:r>
            <a:endParaRPr/>
          </a:p>
          <a:p>
            <a:pPr lvl="1">
              <a:lnSpc>
                <a:spcPct val="100000"/>
              </a:lnSpc>
              <a:buFont typeface="Arial"/>
              <a:buChar char="–"/>
            </a:pPr>
            <a:r>
              <a:rPr lang="en-US" sz="2000">
                <a:solidFill>
                  <a:srgbClr val="333333"/>
                </a:solidFill>
                <a:latin typeface="CamingoDos Pro Cd"/>
              </a:rPr>
              <a:t>Useful for forcing yourself to learn keyboard shortcuts</a:t>
            </a:r>
            <a:endParaRPr/>
          </a:p>
          <a:p>
            <a:pPr lvl="2">
              <a:lnSpc>
                <a:spcPct val="100000"/>
              </a:lnSpc>
              <a:buFont typeface="Arial"/>
              <a:buChar char="•"/>
            </a:pPr>
            <a:r>
              <a:rPr lang="en-US" sz="2400">
                <a:solidFill>
                  <a:srgbClr val="333333"/>
                </a:solidFill>
                <a:latin typeface="CamingoDos Pro Cd"/>
              </a:rPr>
              <a:t>You either learn them, or have to ask the Ball to do things for you</a:t>
            </a:r>
            <a:endParaRPr/>
          </a:p>
          <a:p>
            <a:pPr>
              <a:lnSpc>
                <a:spcPct val="100000"/>
              </a:lnSpc>
            </a:pP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Pairing Demo</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#9</a:t>
            </a:r>
            <a:endParaRPr/>
          </a:p>
        </p:txBody>
      </p:sp>
      <p:sp>
        <p:nvSpPr>
          <p:cNvPr id="283"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my frequent renter points for this order in the Transaction History</a:t>
            </a:r>
            <a:endParaRPr/>
          </a:p>
          <a:p>
            <a:pPr>
              <a:lnSpc>
                <a:spcPct val="100000"/>
              </a:lnSpc>
            </a:pPr>
            <a:endParaRPr/>
          </a:p>
          <a:p>
            <a:pPr>
              <a:lnSpc>
                <a:spcPct val="100000"/>
              </a:lnSpc>
            </a:pPr>
            <a:r>
              <a:rPr lang="en-US" sz="3200">
                <a:solidFill>
                  <a:srgbClr val="333333"/>
                </a:solidFill>
                <a:latin typeface="CamingoDos Pro Cd"/>
              </a:rPr>
              <a:t>So I know when I'm eligible for a free rental</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Test Driven Development</a:t>
            </a:r>
            <a:endParaRPr/>
          </a:p>
        </p:txBody>
      </p:sp>
      <p:sp>
        <p:nvSpPr>
          <p:cNvPr id="285" name="TextShape 2"/>
          <p:cNvSpPr txBox="1"/>
          <p:nvPr/>
        </p:nvSpPr>
        <p:spPr>
          <a:xfrm>
            <a:off x="1371600" y="3886200"/>
            <a:ext cx="6400440" cy="1752120"/>
          </a:xfrm>
          <a:prstGeom prst="rect">
            <a:avLst/>
          </a:prstGeom>
        </p:spPr>
        <p:txBody>
          <a:bodyPr/>
          <a:p>
            <a:pPr algn="ct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Test Driven Development</a:t>
            </a:r>
            <a:endParaRPr/>
          </a:p>
        </p:txBody>
      </p:sp>
      <p:sp>
        <p:nvSpPr>
          <p:cNvPr id="287" name="TextShape 2"/>
          <p:cNvSpPr txBox="1"/>
          <p:nvPr/>
        </p:nvSpPr>
        <p:spPr>
          <a:xfrm>
            <a:off x="457200" y="1370880"/>
            <a:ext cx="8229240" cy="4402800"/>
          </a:xfrm>
          <a:prstGeom prst="rect">
            <a:avLst/>
          </a:prstGeom>
        </p:spPr>
        <p:txBody>
          <a:bodyPr/>
          <a:p>
            <a:pPr>
              <a:lnSpc>
                <a:spcPct val="100000"/>
              </a:lnSpc>
            </a:pPr>
            <a:r>
              <a:rPr lang="en-US" sz="3200">
                <a:solidFill>
                  <a:srgbClr val="333333"/>
                </a:solidFill>
                <a:latin typeface="CamingoDos Pro Cd"/>
              </a:rPr>
              <a:t>Why TDD?</a:t>
            </a:r>
            <a:r>
              <a:rPr lang="en-US" sz="1000">
                <a:solidFill>
                  <a:srgbClr val="333333"/>
                </a:solidFill>
                <a:latin typeface="CamingoDos Pro Cd"/>
              </a:rPr>
              <a:t>
</a:t>
            </a:r>
            <a:endParaRPr/>
          </a:p>
          <a:p>
            <a:pPr lvl="1">
              <a:lnSpc>
                <a:spcPct val="100000"/>
              </a:lnSpc>
              <a:buFont typeface="Arial"/>
              <a:buChar char="–"/>
            </a:pPr>
            <a:r>
              <a:rPr lang="en-US" sz="2800">
                <a:solidFill>
                  <a:srgbClr val="333333"/>
                </a:solidFill>
                <a:latin typeface="CamingoDos Pro Cd"/>
              </a:rPr>
              <a:t>All your code is </a:t>
            </a:r>
            <a:r>
              <a:rPr lang="en-US" sz="2800" u="sng">
                <a:solidFill>
                  <a:srgbClr val="333333"/>
                </a:solidFill>
                <a:latin typeface="CamingoDos Pro Cd"/>
              </a:rPr>
              <a:t>testable</a:t>
            </a:r>
            <a:r>
              <a:rPr lang="en-US" sz="2800">
                <a:solidFill>
                  <a:srgbClr val="333333"/>
                </a:solidFill>
                <a:latin typeface="CamingoDos Pro Cd"/>
              </a:rPr>
              <a:t> </a:t>
            </a:r>
            <a:r>
              <a:rPr i="1" lang="en-US" sz="2800">
                <a:solidFill>
                  <a:srgbClr val="333333"/>
                </a:solidFill>
                <a:latin typeface="CamingoDos Pro Cd"/>
              </a:rPr>
              <a:t>by definition</a:t>
            </a:r>
            <a:endParaRPr/>
          </a:p>
          <a:p>
            <a:pPr lvl="1">
              <a:lnSpc>
                <a:spcPct val="100000"/>
              </a:lnSpc>
              <a:buFont typeface="Arial"/>
              <a:buChar char="–"/>
            </a:pPr>
            <a:r>
              <a:rPr lang="en-US" sz="2800">
                <a:solidFill>
                  <a:srgbClr val="333333"/>
                </a:solidFill>
                <a:latin typeface="CamingoDos Pro Cd"/>
              </a:rPr>
              <a:t>Encourages better </a:t>
            </a:r>
            <a:r>
              <a:rPr lang="en-US" sz="2800" u="sng">
                <a:solidFill>
                  <a:srgbClr val="333333"/>
                </a:solidFill>
                <a:latin typeface="CamingoDos Pro Cd"/>
              </a:rPr>
              <a:t>design</a:t>
            </a:r>
            <a:r>
              <a:rPr lang="en-US" sz="2800">
                <a:solidFill>
                  <a:srgbClr val="333333"/>
                </a:solidFill>
                <a:latin typeface="CamingoDos Pro Cd"/>
              </a:rPr>
              <a:t> by enforcing loose coupling</a:t>
            </a:r>
            <a:endParaRPr/>
          </a:p>
          <a:p>
            <a:pPr lvl="1">
              <a:lnSpc>
                <a:spcPct val="100000"/>
              </a:lnSpc>
              <a:buFont typeface="Arial"/>
              <a:buChar char="–"/>
            </a:pPr>
            <a:r>
              <a:rPr lang="en-US" sz="2800">
                <a:solidFill>
                  <a:srgbClr val="333333"/>
                </a:solidFill>
                <a:latin typeface="CamingoDos Pro Cd"/>
              </a:rPr>
              <a:t>Tests as </a:t>
            </a:r>
            <a:r>
              <a:rPr lang="en-US" sz="2800" u="sng">
                <a:solidFill>
                  <a:srgbClr val="333333"/>
                </a:solidFill>
                <a:latin typeface="CamingoDos Pro Cd"/>
              </a:rPr>
              <a:t>documentation</a:t>
            </a:r>
            <a:endParaRPr/>
          </a:p>
          <a:p>
            <a:pPr lvl="2">
              <a:lnSpc>
                <a:spcPct val="100000"/>
              </a:lnSpc>
              <a:buFont typeface="Arial"/>
              <a:buChar char="•"/>
            </a:pPr>
            <a:r>
              <a:rPr lang="en-US">
                <a:solidFill>
                  <a:srgbClr val="333333"/>
                </a:solidFill>
                <a:latin typeface="CamingoDos Pro Cd"/>
              </a:rPr>
              <a:t>Clear examples of how to use APIs</a:t>
            </a:r>
            <a:endParaRPr/>
          </a:p>
          <a:p>
            <a:pPr lvl="2">
              <a:lnSpc>
                <a:spcPct val="100000"/>
              </a:lnSpc>
              <a:buFont typeface="Arial"/>
              <a:buChar char="•"/>
            </a:pPr>
            <a:r>
              <a:rPr lang="en-US">
                <a:solidFill>
                  <a:srgbClr val="333333"/>
                </a:solidFill>
                <a:latin typeface="CamingoDos Pro Cd"/>
              </a:rPr>
              <a:t>Provably correct documentation</a:t>
            </a:r>
            <a:endParaRPr/>
          </a:p>
          <a:p>
            <a:pPr lvl="1">
              <a:lnSpc>
                <a:spcPct val="100000"/>
              </a:lnSpc>
              <a:buFont typeface="Arial"/>
              <a:buChar char="–"/>
            </a:pPr>
            <a:r>
              <a:rPr lang="en-US" sz="2800">
                <a:solidFill>
                  <a:srgbClr val="333333"/>
                </a:solidFill>
                <a:latin typeface="CamingoDos Pro Cd"/>
              </a:rPr>
              <a:t>Confidence to allow </a:t>
            </a:r>
            <a:r>
              <a:rPr lang="en-US" sz="2800" u="sng">
                <a:solidFill>
                  <a:srgbClr val="333333"/>
                </a:solidFill>
                <a:latin typeface="CamingoDos Pro Cd"/>
              </a:rPr>
              <a:t>refactoring</a:t>
            </a:r>
            <a:endParaRPr/>
          </a:p>
          <a:p>
            <a:pPr lvl="2">
              <a:lnSpc>
                <a:spcPct val="100000"/>
              </a:lnSpc>
              <a:buFont typeface="Arial"/>
              <a:buChar char="•"/>
            </a:pPr>
            <a:r>
              <a:rPr lang="en-US">
                <a:solidFill>
                  <a:srgbClr val="333333"/>
                </a:solidFill>
                <a:latin typeface="CamingoDos Pro Cd"/>
              </a:rPr>
              <a:t>Can change the underlying design without changing behavior</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The 3 dimensions of TDD</a:t>
            </a:r>
            <a:endParaRPr/>
          </a:p>
        </p:txBody>
      </p:sp>
      <p:sp>
        <p:nvSpPr>
          <p:cNvPr id="289" name="CustomShape 2"/>
          <p:cNvSpPr/>
          <p:nvPr/>
        </p:nvSpPr>
        <p:spPr>
          <a:xfrm>
            <a:off x="2539800" y="2222280"/>
            <a:ext cx="4083840" cy="2755800"/>
          </a:xfrm>
          <a:prstGeom prst="triangle">
            <a:avLst>
              <a:gd fmla="val 49277" name="adj"/>
            </a:avLst>
          </a:prstGeom>
          <a:noFill/>
          <a:ln w="76320">
            <a:solidFill>
              <a:srgbClr val="558ed5"/>
            </a:solidFill>
            <a:round/>
          </a:ln>
        </p:spPr>
      </p:sp>
      <p:sp>
        <p:nvSpPr>
          <p:cNvPr id="290" name="CustomShape 3"/>
          <p:cNvSpPr/>
          <p:nvPr/>
        </p:nvSpPr>
        <p:spPr>
          <a:xfrm>
            <a:off x="3102840" y="1576080"/>
            <a:ext cx="2972520" cy="639000"/>
          </a:xfrm>
          <a:prstGeom prst="rect">
            <a:avLst/>
          </a:prstGeom>
          <a:noFill/>
          <a:ln>
            <a:noFill/>
          </a:ln>
        </p:spPr>
        <p:txBody>
          <a:bodyPr bIns="45000" lIns="90000" rIns="90000" tIns="45000"/>
          <a:p>
            <a:pPr algn="ctr">
              <a:lnSpc>
                <a:spcPct val="100000"/>
              </a:lnSpc>
            </a:pPr>
            <a:r>
              <a:rPr lang="en-US" sz="3600">
                <a:solidFill>
                  <a:srgbClr val="000000"/>
                </a:solidFill>
                <a:latin typeface="Calibri"/>
              </a:rPr>
              <a:t>Specification</a:t>
            </a:r>
            <a:endParaRPr/>
          </a:p>
        </p:txBody>
      </p:sp>
      <p:sp>
        <p:nvSpPr>
          <p:cNvPr id="291" name="CustomShape 4"/>
          <p:cNvSpPr/>
          <p:nvPr/>
        </p:nvSpPr>
        <p:spPr>
          <a:xfrm>
            <a:off x="457200" y="5000760"/>
            <a:ext cx="2972520" cy="639000"/>
          </a:xfrm>
          <a:prstGeom prst="rect">
            <a:avLst/>
          </a:prstGeom>
          <a:noFill/>
          <a:ln>
            <a:noFill/>
          </a:ln>
        </p:spPr>
        <p:txBody>
          <a:bodyPr bIns="45000" lIns="90000" rIns="90000" tIns="45000"/>
          <a:p>
            <a:pPr algn="ctr">
              <a:lnSpc>
                <a:spcPct val="100000"/>
              </a:lnSpc>
            </a:pPr>
            <a:r>
              <a:rPr lang="en-US" sz="3600">
                <a:solidFill>
                  <a:srgbClr val="000000"/>
                </a:solidFill>
                <a:latin typeface="Calibri"/>
              </a:rPr>
              <a:t>Design</a:t>
            </a:r>
            <a:endParaRPr/>
          </a:p>
        </p:txBody>
      </p:sp>
      <p:sp>
        <p:nvSpPr>
          <p:cNvPr id="292" name="CustomShape 5"/>
          <p:cNvSpPr/>
          <p:nvPr/>
        </p:nvSpPr>
        <p:spPr>
          <a:xfrm>
            <a:off x="5713920" y="5000760"/>
            <a:ext cx="2972520" cy="639000"/>
          </a:xfrm>
          <a:prstGeom prst="rect">
            <a:avLst/>
          </a:prstGeom>
          <a:noFill/>
          <a:ln>
            <a:noFill/>
          </a:ln>
        </p:spPr>
        <p:txBody>
          <a:bodyPr bIns="45000" lIns="90000" rIns="90000" tIns="45000"/>
          <a:p>
            <a:pPr algn="ctr">
              <a:lnSpc>
                <a:spcPct val="100000"/>
              </a:lnSpc>
            </a:pPr>
            <a:r>
              <a:rPr lang="en-US" sz="3600">
                <a:solidFill>
                  <a:srgbClr val="000000"/>
                </a:solidFill>
                <a:latin typeface="Calibri"/>
              </a:rPr>
              <a:t>Verification</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Who are you?</a:t>
            </a:r>
            <a:endParaRPr/>
          </a:p>
        </p:txBody>
      </p:sp>
      <p:sp>
        <p:nvSpPr>
          <p:cNvPr id="166"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Who are you?</a:t>
            </a:r>
            <a:endParaRPr/>
          </a:p>
          <a:p>
            <a:pPr>
              <a:lnSpc>
                <a:spcPct val="100000"/>
              </a:lnSpc>
              <a:buFont typeface="Lucida Grande"/>
              <a:buChar char="–"/>
            </a:pPr>
            <a:r>
              <a:rPr lang="en-US" sz="3200">
                <a:solidFill>
                  <a:srgbClr val="333333"/>
                </a:solidFill>
                <a:latin typeface="CamingoDos Pro Cd"/>
              </a:rPr>
              <a:t>What do you do?</a:t>
            </a:r>
            <a:endParaRPr/>
          </a:p>
          <a:p>
            <a:pPr>
              <a:lnSpc>
                <a:spcPct val="100000"/>
              </a:lnSpc>
              <a:buFont typeface="Lucida Grande"/>
              <a:buChar char="–"/>
            </a:pPr>
            <a:r>
              <a:rPr lang="en-US" sz="3200">
                <a:solidFill>
                  <a:srgbClr val="333333"/>
                </a:solidFill>
                <a:latin typeface="CamingoDos Pro Cd"/>
              </a:rPr>
              <a:t>Why are you here?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gn="r">
              <a:lnSpc>
                <a:spcPct val="100000"/>
              </a:lnSpc>
            </a:pPr>
            <a:r>
              <a:rPr i="1" lang="en-US" sz="3200">
                <a:solidFill>
                  <a:srgbClr val="333333"/>
                </a:solidFill>
                <a:latin typeface="CamingoDos Pro Cd"/>
              </a:rPr>
              <a:t>All in 30 seconds or less</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The Synergy between TDD and Design</a:t>
            </a:r>
            <a:endParaRPr/>
          </a:p>
        </p:txBody>
      </p:sp>
      <p:sp>
        <p:nvSpPr>
          <p:cNvPr id="294" name="TextShape 2"/>
          <p:cNvSpPr txBox="1"/>
          <p:nvPr/>
        </p:nvSpPr>
        <p:spPr>
          <a:xfrm>
            <a:off x="457200" y="1600200"/>
            <a:ext cx="8229240" cy="4173480"/>
          </a:xfrm>
          <a:prstGeom prst="rect">
            <a:avLst/>
          </a:prstGeom>
        </p:spPr>
        <p:txBody>
          <a:bodyPr/>
          <a:p>
            <a:pPr>
              <a:lnSpc>
                <a:spcPct val="100000"/>
              </a:lnSpc>
            </a:pPr>
            <a:r>
              <a:rPr lang="en-US" sz="3200">
                <a:solidFill>
                  <a:srgbClr val="808080"/>
                </a:solidFill>
                <a:latin typeface="CamingoDos Pro Cd"/>
              </a:rPr>
              <a:t>Michael Feathers:</a:t>
            </a:r>
            <a:endParaRPr/>
          </a:p>
          <a:p>
            <a:pPr>
              <a:lnSpc>
                <a:spcPct val="100000"/>
              </a:lnSpc>
            </a:pPr>
            <a:endParaRPr/>
          </a:p>
          <a:p>
            <a:pPr algn="ctr">
              <a:lnSpc>
                <a:spcPct val="100000"/>
              </a:lnSpc>
            </a:pPr>
            <a:r>
              <a:rPr i="1" lang="en-US" sz="3200">
                <a:solidFill>
                  <a:srgbClr val="333333"/>
                </a:solidFill>
                <a:latin typeface="CamingoDos Pro Cd"/>
              </a:rPr>
              <a:t>Writing tests is another way to look the code </a:t>
            </a:r>
            <a:endParaRPr/>
          </a:p>
          <a:p>
            <a:pPr algn="ctr">
              <a:lnSpc>
                <a:spcPct val="100000"/>
              </a:lnSpc>
            </a:pPr>
            <a:r>
              <a:rPr i="1" lang="en-US" sz="3200">
                <a:solidFill>
                  <a:srgbClr val="333333"/>
                </a:solidFill>
                <a:latin typeface="CamingoDos Pro Cd"/>
              </a:rPr>
              <a:t>and locally </a:t>
            </a:r>
            <a:r>
              <a:rPr b="1" i="1" lang="en-US" sz="3200">
                <a:solidFill>
                  <a:srgbClr val="333333"/>
                </a:solidFill>
                <a:latin typeface="CamingoDos Pro Cd"/>
              </a:rPr>
              <a:t>understand</a:t>
            </a:r>
            <a:r>
              <a:rPr i="1" lang="en-US" sz="3200">
                <a:solidFill>
                  <a:srgbClr val="333333"/>
                </a:solidFill>
                <a:latin typeface="CamingoDos Pro Cd"/>
              </a:rPr>
              <a:t> it and </a:t>
            </a:r>
            <a:r>
              <a:rPr b="1" i="1" lang="en-US" sz="3200">
                <a:solidFill>
                  <a:srgbClr val="333333"/>
                </a:solidFill>
                <a:latin typeface="CamingoDos Pro Cd"/>
              </a:rPr>
              <a:t>reuse</a:t>
            </a:r>
            <a:r>
              <a:rPr i="1" lang="en-US" sz="3200">
                <a:solidFill>
                  <a:srgbClr val="333333"/>
                </a:solidFill>
                <a:latin typeface="CamingoDos Pro Cd"/>
              </a:rPr>
              <a:t> it. </a:t>
            </a:r>
            <a:r>
              <a:rPr i="1" lang="en-US" sz="3200">
                <a:solidFill>
                  <a:srgbClr val="333333"/>
                </a:solidFill>
                <a:latin typeface="CamingoDos Pro Cd"/>
              </a:rPr>
              <a:t>
</a:t>
            </a:r>
            <a:endParaRPr/>
          </a:p>
          <a:p>
            <a:pPr algn="ctr">
              <a:lnSpc>
                <a:spcPct val="100000"/>
              </a:lnSpc>
            </a:pPr>
            <a:r>
              <a:rPr i="1" lang="en-US" sz="3200">
                <a:solidFill>
                  <a:srgbClr val="333333"/>
                </a:solidFill>
                <a:latin typeface="CamingoDos Pro Cd"/>
              </a:rPr>
              <a:t>And</a:t>
            </a:r>
            <a:r>
              <a:rPr lang="en-US" sz="3200">
                <a:solidFill>
                  <a:srgbClr val="333333"/>
                </a:solidFill>
                <a:latin typeface="CamingoDos Pro Cd"/>
              </a:rPr>
              <a:t> </a:t>
            </a:r>
            <a:r>
              <a:rPr i="1" lang="en-US" sz="3200">
                <a:solidFill>
                  <a:srgbClr val="333333"/>
                </a:solidFill>
                <a:latin typeface="CamingoDos Pro Cd"/>
              </a:rPr>
              <a:t>that is the same goal of </a:t>
            </a:r>
            <a:r>
              <a:rPr i="1" lang="en-US" sz="3200">
                <a:solidFill>
                  <a:srgbClr val="333333"/>
                </a:solidFill>
                <a:latin typeface="CamingoDos Pro Cd"/>
              </a:rPr>
              <a:t>
</a:t>
            </a:r>
            <a:r>
              <a:rPr b="1" i="1" lang="en-US" sz="3200">
                <a:solidFill>
                  <a:srgbClr val="333333"/>
                </a:solidFill>
                <a:latin typeface="CamingoDos Pro Cd"/>
              </a:rPr>
              <a:t>good OO design</a:t>
            </a:r>
            <a:r>
              <a:rPr i="1" lang="en-US" sz="3200">
                <a:solidFill>
                  <a:srgbClr val="333333"/>
                </a:solidFill>
                <a:latin typeface="CamingoDos Pro Cd"/>
              </a:rPr>
              <a:t>. </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Test Driven Development</a:t>
            </a:r>
            <a:endParaRPr/>
          </a:p>
        </p:txBody>
      </p:sp>
      <p:sp>
        <p:nvSpPr>
          <p:cNvPr id="296"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Uncle Bob Martin’s Three Laws of TDD</a:t>
            </a:r>
            <a:r>
              <a:rPr lang="en-US" sz="3200">
                <a:solidFill>
                  <a:srgbClr val="333333"/>
                </a:solidFill>
                <a:latin typeface="CamingoDos Pro Cd"/>
              </a:rPr>
              <a:t>
</a:t>
            </a:r>
            <a:endParaRPr/>
          </a:p>
          <a:p>
            <a:pPr lvl="1">
              <a:lnSpc>
                <a:spcPct val="100000"/>
              </a:lnSpc>
              <a:buFont typeface="Arial"/>
              <a:buAutoNum type="arabicPeriod"/>
            </a:pPr>
            <a:r>
              <a:rPr lang="en-US" sz="2800">
                <a:solidFill>
                  <a:srgbClr val="333333"/>
                </a:solidFill>
                <a:latin typeface="CamingoDos Pro Cd"/>
              </a:rPr>
              <a:t>You are not allowed to write any production code unless it is to make a failing unit test pass</a:t>
            </a:r>
            <a:endParaRPr/>
          </a:p>
          <a:p>
            <a:endParaRPr/>
          </a:p>
          <a:p>
            <a:pPr lvl="1">
              <a:lnSpc>
                <a:spcPct val="100000"/>
              </a:lnSpc>
              <a:buFont typeface="Arial"/>
              <a:buAutoNum type="arabicPeriod"/>
            </a:pPr>
            <a:r>
              <a:rPr lang="en-US" sz="2800">
                <a:solidFill>
                  <a:srgbClr val="333333"/>
                </a:solidFill>
                <a:latin typeface="CamingoDos Pro Cd"/>
              </a:rPr>
              <a:t>You are not allowed to write any more of a unit test than is sufficient to fail; and compilation failures are failures</a:t>
            </a:r>
            <a:endParaRPr/>
          </a:p>
          <a:p>
            <a:endParaRPr/>
          </a:p>
          <a:p>
            <a:pPr lvl="1">
              <a:lnSpc>
                <a:spcPct val="100000"/>
              </a:lnSpc>
              <a:buFont typeface="Arial"/>
              <a:buAutoNum type="arabicPeriod"/>
            </a:pPr>
            <a:r>
              <a:rPr lang="en-US" sz="2800">
                <a:solidFill>
                  <a:srgbClr val="333333"/>
                </a:solidFill>
                <a:latin typeface="CamingoDos Pro Cd"/>
              </a:rPr>
              <a:t>You are not allowed to write any more production code than is sufficient to pass the one failing unit test</a:t>
            </a:r>
            <a:endParaRPr/>
          </a:p>
          <a:p>
            <a:pPr>
              <a:lnSpc>
                <a:spcPct val="100000"/>
              </a:lnSpc>
            </a:pP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TDD Cycle</a:t>
            </a:r>
            <a:endParaRPr/>
          </a:p>
        </p:txBody>
      </p:sp>
      <p:sp>
        <p:nvSpPr>
          <p:cNvPr id="298" name="TextShape 2"/>
          <p:cNvSpPr txBox="1"/>
          <p:nvPr/>
        </p:nvSpPr>
        <p:spPr>
          <a:xfrm>
            <a:off x="457200" y="1343160"/>
            <a:ext cx="8229240" cy="4933800"/>
          </a:xfrm>
          <a:prstGeom prst="rect">
            <a:avLst/>
          </a:prstGeom>
        </p:spPr>
        <p:txBody>
          <a:bodyPr/>
          <a:p>
            <a:pPr>
              <a:lnSpc>
                <a:spcPct val="100000"/>
              </a:lnSpc>
            </a:pPr>
            <a:r>
              <a:rPr b="1" lang="en-US" sz="3200">
                <a:solidFill>
                  <a:srgbClr val="ff0000"/>
                </a:solidFill>
                <a:latin typeface="CamingoDos Pro Cd"/>
              </a:rPr>
              <a:t>Red</a:t>
            </a:r>
            <a:endParaRPr/>
          </a:p>
          <a:p>
            <a:pPr>
              <a:lnSpc>
                <a:spcPct val="100000"/>
              </a:lnSpc>
            </a:pPr>
            <a:r>
              <a:rPr lang="en-US" sz="3200">
                <a:solidFill>
                  <a:srgbClr val="333333"/>
                </a:solidFill>
                <a:latin typeface="CamingoDos Pro Cd"/>
              </a:rPr>
              <a:t>The development of every new feature should start with a failing test</a:t>
            </a:r>
            <a:r>
              <a:rPr lang="en-US" sz="3200">
                <a:solidFill>
                  <a:srgbClr val="333333"/>
                </a:solidFill>
                <a:latin typeface="CamingoDos Pro Cd"/>
              </a:rPr>
              <a:t>
</a:t>
            </a:r>
            <a:endParaRPr/>
          </a:p>
          <a:p>
            <a:pPr>
              <a:lnSpc>
                <a:spcPct val="100000"/>
              </a:lnSpc>
            </a:pPr>
            <a:r>
              <a:rPr b="1" lang="en-US" sz="3200">
                <a:solidFill>
                  <a:srgbClr val="008000"/>
                </a:solidFill>
                <a:latin typeface="CamingoDos Pro Cd"/>
              </a:rPr>
              <a:t>Green</a:t>
            </a:r>
            <a:endParaRPr/>
          </a:p>
          <a:p>
            <a:pPr>
              <a:lnSpc>
                <a:spcPct val="100000"/>
              </a:lnSpc>
            </a:pPr>
            <a:r>
              <a:rPr lang="en-US" sz="3200">
                <a:solidFill>
                  <a:srgbClr val="333333"/>
                </a:solidFill>
                <a:latin typeface="CamingoDos Pro Cd"/>
              </a:rPr>
              <a:t>Enough production code should be written to make the test pass.</a:t>
            </a:r>
            <a:r>
              <a:rPr lang="en-US" sz="3200">
                <a:solidFill>
                  <a:srgbClr val="333333"/>
                </a:solidFill>
                <a:latin typeface="CamingoDos Pro Cd"/>
              </a:rPr>
              <a:t>
</a:t>
            </a:r>
            <a:endParaRPr/>
          </a:p>
          <a:p>
            <a:pPr>
              <a:lnSpc>
                <a:spcPct val="100000"/>
              </a:lnSpc>
            </a:pPr>
            <a:r>
              <a:rPr b="1" lang="en-US" sz="3200">
                <a:solidFill>
                  <a:srgbClr val="376092"/>
                </a:solidFill>
                <a:latin typeface="CamingoDos Pro Cd"/>
              </a:rPr>
              <a:t>Refactor</a:t>
            </a:r>
            <a:endParaRPr/>
          </a:p>
          <a:p>
            <a:pPr>
              <a:lnSpc>
                <a:spcPct val="100000"/>
              </a:lnSpc>
            </a:pPr>
            <a:r>
              <a:rPr lang="en-US" sz="3200">
                <a:solidFill>
                  <a:srgbClr val="333333"/>
                </a:solidFill>
                <a:latin typeface="CamingoDos Pro Cd"/>
              </a:rPr>
              <a:t>Improve the structure of the code to ease future changes and maintenance.</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Basic structure of unit tests</a:t>
            </a:r>
            <a:endParaRPr/>
          </a:p>
        </p:txBody>
      </p:sp>
      <p:sp>
        <p:nvSpPr>
          <p:cNvPr id="300"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Set up</a:t>
            </a:r>
            <a:endParaRPr/>
          </a:p>
          <a:p>
            <a:pPr>
              <a:lnSpc>
                <a:spcPct val="100000"/>
              </a:lnSpc>
              <a:buFont typeface="Lucida Grande"/>
              <a:buChar char="–"/>
            </a:pPr>
            <a:r>
              <a:rPr lang="en-US" sz="3200">
                <a:solidFill>
                  <a:srgbClr val="333333"/>
                </a:solidFill>
                <a:latin typeface="CamingoDos Pro Cd"/>
              </a:rPr>
              <a:t>Execute</a:t>
            </a:r>
            <a:endParaRPr/>
          </a:p>
          <a:p>
            <a:pPr>
              <a:lnSpc>
                <a:spcPct val="100000"/>
              </a:lnSpc>
              <a:buFont typeface="Lucida Grande"/>
              <a:buChar char="–"/>
            </a:pPr>
            <a:r>
              <a:rPr lang="en-US" sz="3200">
                <a:solidFill>
                  <a:srgbClr val="333333"/>
                </a:solidFill>
                <a:latin typeface="CamingoDos Pro Cd"/>
              </a:rPr>
              <a:t>Verify</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Organizing tests</a:t>
            </a:r>
            <a:endParaRPr/>
          </a:p>
        </p:txBody>
      </p:sp>
      <p:sp>
        <p:nvSpPr>
          <p:cNvPr id="302"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One test class per class</a:t>
            </a:r>
            <a:endParaRPr/>
          </a:p>
          <a:p>
            <a:pPr>
              <a:lnSpc>
                <a:spcPct val="100000"/>
              </a:lnSpc>
              <a:buFont typeface="Lucida Grande"/>
              <a:buChar char="–"/>
            </a:pPr>
            <a:r>
              <a:rPr lang="en-US" sz="3200">
                <a:solidFill>
                  <a:srgbClr val="333333"/>
                </a:solidFill>
                <a:latin typeface="CamingoDos Pro Cd"/>
              </a:rPr>
              <a:t>One test case per scenario</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Other key points</a:t>
            </a:r>
            <a:endParaRPr/>
          </a:p>
        </p:txBody>
      </p:sp>
      <p:sp>
        <p:nvSpPr>
          <p:cNvPr id="304"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Test names should express intent</a:t>
            </a:r>
            <a:endParaRPr/>
          </a:p>
          <a:p>
            <a:pPr>
              <a:lnSpc>
                <a:spcPct val="100000"/>
              </a:lnSpc>
              <a:buFont typeface="Lucida Grande"/>
              <a:buChar char="–"/>
            </a:pPr>
            <a:r>
              <a:rPr lang="en-US" sz="3200">
                <a:solidFill>
                  <a:srgbClr val="333333"/>
                </a:solidFill>
                <a:latin typeface="CamingoDos Pro Cd"/>
              </a:rPr>
              <a:t>Keep test logic out of production code</a:t>
            </a:r>
            <a:r>
              <a:rPr lang="en-US" sz="3200">
                <a:solidFill>
                  <a:srgbClr val="333333"/>
                </a:solidFill>
                <a:latin typeface="CamingoDos Pro Cd"/>
              </a:rPr>
              <a:t>
</a:t>
            </a:r>
            <a:r>
              <a:rPr lang="en-US" sz="3200">
                <a:solidFill>
                  <a:srgbClr val="333333"/>
                </a:solidFill>
                <a:latin typeface="CamingoDos Pro Cd"/>
              </a:rPr>
              <a:t>(e.g., no if(testing)… else … )</a:t>
            </a:r>
            <a:endParaRPr/>
          </a:p>
          <a:p>
            <a:pPr>
              <a:lnSpc>
                <a:spcPct val="100000"/>
              </a:lnSpc>
              <a:buFont typeface="Lucida Grande"/>
              <a:buChar char="–"/>
            </a:pPr>
            <a:r>
              <a:rPr lang="en-US" sz="3200">
                <a:solidFill>
                  <a:srgbClr val="333333"/>
                </a:solidFill>
                <a:latin typeface="CamingoDos Pro Cd"/>
              </a:rPr>
              <a:t>Ideally have only one assertion per test</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Feathers’s rule of thumb, extended</a:t>
            </a:r>
            <a:endParaRPr/>
          </a:p>
        </p:txBody>
      </p:sp>
      <p:sp>
        <p:nvSpPr>
          <p:cNvPr id="306" name="TextShape 2"/>
          <p:cNvSpPr txBox="1"/>
          <p:nvPr/>
        </p:nvSpPr>
        <p:spPr>
          <a:xfrm>
            <a:off x="457200" y="1381680"/>
            <a:ext cx="8229240" cy="4392000"/>
          </a:xfrm>
          <a:prstGeom prst="rect">
            <a:avLst/>
          </a:prstGeom>
        </p:spPr>
        <p:txBody>
          <a:bodyPr/>
          <a:p>
            <a:pPr>
              <a:lnSpc>
                <a:spcPct val="100000"/>
              </a:lnSpc>
            </a:pPr>
            <a:r>
              <a:rPr b="1" lang="en-US" sz="3200">
                <a:solidFill>
                  <a:srgbClr val="333333"/>
                </a:solidFill>
                <a:latin typeface="CamingoDos Pro Cd"/>
              </a:rPr>
              <a:t>A test is not a unit test if</a:t>
            </a:r>
            <a:r>
              <a:rPr lang="en-US" sz="3200">
                <a:solidFill>
                  <a:srgbClr val="333333"/>
                </a:solidFill>
                <a:latin typeface="CamingoDos Pro Cd"/>
              </a:rPr>
              <a:t>:</a:t>
            </a:r>
            <a:endParaRPr/>
          </a:p>
          <a:p>
            <a:pPr>
              <a:lnSpc>
                <a:spcPct val="100000"/>
              </a:lnSpc>
              <a:buFont typeface="Lucida Grande"/>
              <a:buChar char="–"/>
            </a:pPr>
            <a:r>
              <a:rPr lang="en-US" sz="3200">
                <a:solidFill>
                  <a:srgbClr val="333333"/>
                </a:solidFill>
                <a:latin typeface="CamingoDos Pro Cd"/>
              </a:rPr>
              <a:t>It talks to the database</a:t>
            </a:r>
            <a:endParaRPr/>
          </a:p>
          <a:p>
            <a:pPr>
              <a:lnSpc>
                <a:spcPct val="100000"/>
              </a:lnSpc>
              <a:buFont typeface="Lucida Grande"/>
              <a:buChar char="–"/>
            </a:pPr>
            <a:r>
              <a:rPr lang="en-US" sz="3200">
                <a:solidFill>
                  <a:srgbClr val="333333"/>
                </a:solidFill>
                <a:latin typeface="CamingoDos Pro Cd"/>
              </a:rPr>
              <a:t>It communicates across the network</a:t>
            </a:r>
            <a:endParaRPr/>
          </a:p>
          <a:p>
            <a:pPr>
              <a:lnSpc>
                <a:spcPct val="100000"/>
              </a:lnSpc>
              <a:buFont typeface="Lucida Grande"/>
              <a:buChar char="–"/>
            </a:pPr>
            <a:r>
              <a:rPr lang="en-US" sz="3200">
                <a:solidFill>
                  <a:srgbClr val="333333"/>
                </a:solidFill>
                <a:latin typeface="CamingoDos Pro Cd"/>
              </a:rPr>
              <a:t>It touches the file system or read config info</a:t>
            </a:r>
            <a:endParaRPr/>
          </a:p>
          <a:p>
            <a:pPr>
              <a:lnSpc>
                <a:spcPct val="100000"/>
              </a:lnSpc>
              <a:buFont typeface="Lucida Grande"/>
              <a:buChar char="–"/>
            </a:pPr>
            <a:r>
              <a:rPr lang="en-US" sz="3200">
                <a:solidFill>
                  <a:srgbClr val="333333"/>
                </a:solidFill>
                <a:latin typeface="CamingoDos Pro Cd"/>
              </a:rPr>
              <a:t>It uses DateTime.now() or Random </a:t>
            </a:r>
            <a:endParaRPr/>
          </a:p>
          <a:p>
            <a:pPr>
              <a:lnSpc>
                <a:spcPct val="100000"/>
              </a:lnSpc>
              <a:buFont typeface="Lucida Grande"/>
              <a:buChar char="–"/>
            </a:pPr>
            <a:r>
              <a:rPr lang="en-US" sz="3200">
                <a:solidFill>
                  <a:srgbClr val="333333"/>
                </a:solidFill>
                <a:latin typeface="CamingoDos Pro Cd"/>
              </a:rPr>
              <a:t>It can't run at the same time as any of your other unit tests</a:t>
            </a:r>
            <a:endParaRPr/>
          </a:p>
          <a:p>
            <a:pPr>
              <a:lnSpc>
                <a:spcPct val="100000"/>
              </a:lnSpc>
              <a:buFont typeface="Lucida Grande"/>
              <a:buChar char="–"/>
            </a:pPr>
            <a:r>
              <a:rPr lang="en-US" sz="3200">
                <a:solidFill>
                  <a:srgbClr val="333333"/>
                </a:solidFill>
                <a:latin typeface="CamingoDos Pro Cd"/>
              </a:rPr>
              <a:t>You have to do special things to your environment (such as editing config files) to run it.</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#1</a:t>
            </a:r>
            <a:endParaRPr/>
          </a:p>
        </p:txBody>
      </p:sp>
      <p:sp>
        <p:nvSpPr>
          <p:cNvPr id="308"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the marketing coordinator</a:t>
            </a:r>
            <a:endParaRPr/>
          </a:p>
          <a:p>
            <a:pPr>
              <a:lnSpc>
                <a:spcPct val="100000"/>
              </a:lnSpc>
            </a:pPr>
            <a:endParaRPr/>
          </a:p>
          <a:p>
            <a:pPr>
              <a:lnSpc>
                <a:spcPct val="100000"/>
              </a:lnSpc>
            </a:pPr>
            <a:r>
              <a:rPr lang="en-US" sz="3200">
                <a:solidFill>
                  <a:srgbClr val="333333"/>
                </a:solidFill>
                <a:latin typeface="CamingoDos Pro Cd"/>
              </a:rPr>
              <a:t>I want to introduce a new pricing model for new releases giving 1 free day for week rental</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#11</a:t>
            </a:r>
            <a:endParaRPr/>
          </a:p>
        </p:txBody>
      </p:sp>
      <p:sp>
        <p:nvSpPr>
          <p:cNvPr id="310"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regular 3 day rental gets an extra day</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Refactoring</a:t>
            </a:r>
            <a:endParaRPr/>
          </a:p>
        </p:txBody>
      </p:sp>
      <p:sp>
        <p:nvSpPr>
          <p:cNvPr id="312" name="TextShape 2"/>
          <p:cNvSpPr txBox="1"/>
          <p:nvPr/>
        </p:nvSpPr>
        <p:spPr>
          <a:xfrm>
            <a:off x="1371600" y="3886200"/>
            <a:ext cx="6400440" cy="1752120"/>
          </a:xfrm>
          <a:prstGeom prst="rect">
            <a:avLst/>
          </a:prstGeom>
        </p:spPr>
        <p:txBody>
          <a:bodyPr/>
          <a:p>
            <a:pPr algn="ct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Housekeeping</a:t>
            </a:r>
            <a:endParaRPr/>
          </a:p>
        </p:txBody>
      </p:sp>
      <p:sp>
        <p:nvSpPr>
          <p:cNvPr id="168"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Take phone calls outside team room </a:t>
            </a:r>
            <a:endParaRPr/>
          </a:p>
          <a:p>
            <a:pPr>
              <a:lnSpc>
                <a:spcPct val="100000"/>
              </a:lnSpc>
              <a:buFont typeface="Lucida Grande"/>
              <a:buChar char="–"/>
            </a:pPr>
            <a:r>
              <a:rPr lang="en-US" sz="3200">
                <a:solidFill>
                  <a:srgbClr val="333333"/>
                </a:solidFill>
                <a:latin typeface="CamingoDos Pro Cd"/>
              </a:rPr>
              <a:t>Laptops down unless doing team work</a:t>
            </a:r>
            <a:endParaRPr/>
          </a:p>
          <a:p>
            <a:pPr>
              <a:lnSpc>
                <a:spcPct val="100000"/>
              </a:lnSpc>
              <a:buFont typeface="Lucida Grande"/>
              <a:buChar char="–"/>
            </a:pPr>
            <a:r>
              <a:rPr lang="en-US" sz="3200">
                <a:solidFill>
                  <a:srgbClr val="333333"/>
                </a:solidFill>
                <a:latin typeface="CamingoDos Pro Cd"/>
              </a:rPr>
              <a:t>Questions as we go or in parking lot</a:t>
            </a:r>
            <a:endParaRPr/>
          </a:p>
          <a:p>
            <a:pPr>
              <a:lnSpc>
                <a:spcPct val="100000"/>
              </a:lnSpc>
              <a:buFont typeface="Lucida Grande"/>
              <a:buChar char="–"/>
            </a:pPr>
            <a:r>
              <a:rPr lang="en-US" sz="3200">
                <a:solidFill>
                  <a:srgbClr val="333333"/>
                </a:solidFill>
                <a:latin typeface="CamingoDos Pro Cd"/>
              </a:rPr>
              <a:t>Break when needed</a:t>
            </a:r>
            <a:endParaRPr/>
          </a:p>
          <a:p>
            <a:pPr>
              <a:lnSpc>
                <a:spcPct val="100000"/>
              </a:lnSpc>
              <a:buFont typeface="Lucida Grande"/>
              <a:buChar char="–"/>
            </a:pPr>
            <a:r>
              <a:rPr lang="en-US" sz="3200">
                <a:solidFill>
                  <a:srgbClr val="333333"/>
                </a:solidFill>
                <a:latin typeface="CamingoDos Pro Cd"/>
              </a:rPr>
              <a:t>Be on time</a:t>
            </a:r>
            <a:endParaRPr/>
          </a:p>
          <a:p>
            <a:pPr>
              <a:lnSpc>
                <a:spcPct val="100000"/>
              </a:lnSpc>
              <a:buFont typeface="Lucida Grande"/>
              <a:buChar char="–"/>
            </a:pPr>
            <a:r>
              <a:rPr lang="en-US" sz="3200">
                <a:solidFill>
                  <a:srgbClr val="333333"/>
                </a:solidFill>
                <a:latin typeface="CamingoDos Pro Cd"/>
              </a:rPr>
              <a:t>Work in pairs</a:t>
            </a:r>
            <a:endParaRPr/>
          </a:p>
          <a:p>
            <a:pPr>
              <a:lnSpc>
                <a:spcPct val="100000"/>
              </a:lnSpc>
            </a:pPr>
            <a:endParaRPr/>
          </a:p>
        </p:txBody>
      </p:sp>
      <p:pic>
        <p:nvPicPr>
          <p:cNvPr descr="" id="169" name="Picture 7"/>
          <p:cNvPicPr/>
          <p:nvPr/>
        </p:nvPicPr>
        <p:blipFill>
          <a:blip r:embed="rId1"/>
          <a:stretch>
            <a:fillRect/>
          </a:stretch>
        </p:blipFill>
        <p:spPr>
          <a:xfrm>
            <a:off x="4433400" y="3505320"/>
            <a:ext cx="3987360" cy="2306880"/>
          </a:xfrm>
          <a:prstGeom prst="rect">
            <a:avLst/>
          </a:prstGeom>
          <a:ln>
            <a:noFill/>
          </a:ln>
        </p:spPr>
      </p:pic>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a:t>
            </a:r>
            <a:endParaRPr/>
          </a:p>
        </p:txBody>
      </p:sp>
      <p:sp>
        <p:nvSpPr>
          <p:cNvPr id="314"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What it is</a:t>
            </a:r>
            <a:endParaRPr/>
          </a:p>
          <a:p>
            <a:pPr lvl="1">
              <a:lnSpc>
                <a:spcPct val="100000"/>
              </a:lnSpc>
              <a:buFont typeface="Arial"/>
              <a:buChar char="–"/>
            </a:pPr>
            <a:r>
              <a:rPr lang="en-US" sz="2800">
                <a:solidFill>
                  <a:srgbClr val="333333"/>
                </a:solidFill>
                <a:latin typeface="CamingoDos Pro Cd"/>
              </a:rPr>
              <a:t>The art of improving software readability and design of existing code without changing behavior</a:t>
            </a:r>
            <a:endParaRPr/>
          </a:p>
          <a:p>
            <a:pPr lvl="1">
              <a:lnSpc>
                <a:spcPct val="100000"/>
              </a:lnSpc>
              <a:buFont typeface="Arial"/>
              <a:buChar char="–"/>
            </a:pPr>
            <a:r>
              <a:rPr lang="en-US" sz="2800">
                <a:solidFill>
                  <a:srgbClr val="333333"/>
                </a:solidFill>
                <a:latin typeface="CamingoDos Pro Cd"/>
              </a:rPr>
              <a:t>A series of </a:t>
            </a:r>
            <a:r>
              <a:rPr i="1" lang="en-US" sz="2800">
                <a:solidFill>
                  <a:srgbClr val="333333"/>
                </a:solidFill>
                <a:latin typeface="CamingoDos Pro Cd"/>
              </a:rPr>
              <a:t>small</a:t>
            </a:r>
            <a:r>
              <a:rPr lang="en-US" sz="2800">
                <a:solidFill>
                  <a:srgbClr val="333333"/>
                </a:solidFill>
                <a:latin typeface="CamingoDos Pro Cd"/>
              </a:rPr>
              <a:t> steps</a:t>
            </a:r>
            <a:endParaRPr/>
          </a:p>
          <a:p>
            <a:pPr lvl="1">
              <a:lnSpc>
                <a:spcPct val="100000"/>
              </a:lnSpc>
              <a:buFont typeface="Arial"/>
              <a:buChar char="–"/>
            </a:pPr>
            <a:r>
              <a:rPr lang="en-US" sz="2800">
                <a:solidFill>
                  <a:srgbClr val="333333"/>
                </a:solidFill>
                <a:latin typeface="CamingoDos Pro Cd"/>
              </a:rPr>
              <a:t>Refactoring changes the balance point between up-front design and emergent design.</a:t>
            </a:r>
            <a:endParaRPr/>
          </a:p>
          <a:p>
            <a:pPr>
              <a:lnSpc>
                <a:spcPct val="100000"/>
              </a:lnSpc>
            </a:pPr>
            <a:r>
              <a:rPr lang="en-US" sz="3200">
                <a:solidFill>
                  <a:srgbClr val="333333"/>
                </a:solidFill>
                <a:latin typeface="CamingoDos Pro Cd"/>
              </a:rPr>
              <a:t>What it is not </a:t>
            </a:r>
            <a:endParaRPr/>
          </a:p>
          <a:p>
            <a:pPr lvl="1">
              <a:lnSpc>
                <a:spcPct val="100000"/>
              </a:lnSpc>
              <a:buFont typeface="Arial"/>
              <a:buChar char="–"/>
            </a:pPr>
            <a:r>
              <a:rPr lang="en-US" sz="2800">
                <a:solidFill>
                  <a:srgbClr val="333333"/>
                </a:solidFill>
                <a:latin typeface="CamingoDos Pro Cd"/>
              </a:rPr>
              <a:t>rewriting from scratch</a:t>
            </a:r>
            <a:endParaRPr/>
          </a:p>
          <a:p>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Some history</a:t>
            </a:r>
            <a:endParaRPr/>
          </a:p>
        </p:txBody>
      </p:sp>
      <p:sp>
        <p:nvSpPr>
          <p:cNvPr id="316"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William Opdyke - 1992</a:t>
            </a:r>
            <a:endParaRPr/>
          </a:p>
          <a:p>
            <a:pPr lvl="1">
              <a:lnSpc>
                <a:spcPct val="100000"/>
              </a:lnSpc>
              <a:buFont typeface="Arial"/>
              <a:buChar char="–"/>
            </a:pPr>
            <a:r>
              <a:rPr lang="en-US" sz="2800">
                <a:solidFill>
                  <a:srgbClr val="333333"/>
                </a:solidFill>
                <a:latin typeface="CamingoDos Pro Cd"/>
              </a:rPr>
              <a:t>Refactoring Object-Oriented Frameworks[1], was the first in-depth study of code refactoring as a software engineering technique</a:t>
            </a:r>
            <a:endParaRPr/>
          </a:p>
          <a:p>
            <a:pPr lvl="1">
              <a:lnSpc>
                <a:spcPct val="100000"/>
              </a:lnSpc>
              <a:buFont typeface="Arial"/>
              <a:buChar char="–"/>
            </a:pPr>
            <a:r>
              <a:rPr lang="en-US" sz="2800">
                <a:solidFill>
                  <a:srgbClr val="333333"/>
                </a:solidFill>
                <a:latin typeface="CamingoDos Pro Cd"/>
              </a:rPr>
              <a:t>Problem:- It is hard to change ‘existing’ OO programs.</a:t>
            </a:r>
            <a:endParaRPr/>
          </a:p>
          <a:p>
            <a:pPr lvl="1">
              <a:lnSpc>
                <a:spcPct val="100000"/>
              </a:lnSpc>
              <a:buFont typeface="Arial"/>
              <a:buChar char="–"/>
            </a:pPr>
            <a:r>
              <a:rPr lang="en-US" sz="2800">
                <a:solidFill>
                  <a:srgbClr val="333333"/>
                </a:solidFill>
                <a:latin typeface="CamingoDos Pro Cd"/>
              </a:rPr>
              <a:t>Solution:- Can we automate ‘code restructiring’?</a:t>
            </a:r>
            <a:endParaRPr/>
          </a:p>
          <a:p>
            <a:pPr>
              <a:lnSpc>
                <a:spcPct val="100000"/>
              </a:lnSpc>
              <a:buFont typeface="Lucida Grande"/>
              <a:buChar char="–"/>
            </a:pPr>
            <a:r>
              <a:rPr lang="en-US" sz="3200">
                <a:solidFill>
                  <a:srgbClr val="333333"/>
                </a:solidFill>
                <a:latin typeface="CamingoDos Pro Cd"/>
              </a:rPr>
              <a:t>Martin Fowler</a:t>
            </a:r>
            <a:endParaRPr/>
          </a:p>
          <a:p>
            <a:pPr lvl="1">
              <a:lnSpc>
                <a:spcPct val="100000"/>
              </a:lnSpc>
              <a:buFont typeface="Arial"/>
              <a:buChar char="–"/>
            </a:pPr>
            <a:r>
              <a:rPr lang="en-US" sz="2800">
                <a:solidFill>
                  <a:srgbClr val="333333"/>
                </a:solidFill>
                <a:latin typeface="CamingoDos Pro Cd"/>
              </a:rPr>
              <a:t>The famous ‘Refactoring’ book.</a:t>
            </a:r>
            <a:endParaRPr/>
          </a:p>
          <a:p>
            <a:pPr lvl="1">
              <a:lnSpc>
                <a:spcPct val="100000"/>
              </a:lnSpc>
              <a:buFont typeface="Arial"/>
              <a:buChar char="–"/>
            </a:pPr>
            <a:r>
              <a:rPr lang="en-US" sz="2800">
                <a:solidFill>
                  <a:srgbClr val="333333"/>
                </a:solidFill>
                <a:latin typeface="CamingoDos Pro Cd"/>
              </a:rPr>
              <a:t>www.refactoring.com</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Smells</a:t>
            </a:r>
            <a:endParaRPr/>
          </a:p>
        </p:txBody>
      </p:sp>
      <p:sp>
        <p:nvSpPr>
          <p:cNvPr id="318" name="TextShape 2"/>
          <p:cNvSpPr txBox="1"/>
          <p:nvPr/>
        </p:nvSpPr>
        <p:spPr>
          <a:xfrm>
            <a:off x="457200" y="1367640"/>
            <a:ext cx="8229240" cy="4406040"/>
          </a:xfrm>
          <a:prstGeom prst="rect">
            <a:avLst/>
          </a:prstGeom>
        </p:spPr>
        <p:txBody>
          <a:bodyPr/>
          <a:p>
            <a:pPr>
              <a:lnSpc>
                <a:spcPct val="100000"/>
              </a:lnSpc>
              <a:buFont typeface="Lucida Grande"/>
              <a:buChar char="–"/>
            </a:pPr>
            <a:r>
              <a:rPr lang="en-US" sz="3200">
                <a:solidFill>
                  <a:srgbClr val="333333"/>
                </a:solidFill>
                <a:latin typeface="CamingoDos Pro Cd"/>
              </a:rPr>
              <a:t>Warning signs about potential problems in code.</a:t>
            </a:r>
            <a:endParaRPr/>
          </a:p>
          <a:p>
            <a:pPr>
              <a:lnSpc>
                <a:spcPct val="100000"/>
              </a:lnSpc>
              <a:buFont typeface="Lucida Grande"/>
              <a:buChar char="–"/>
            </a:pPr>
            <a:r>
              <a:rPr lang="en-US" sz="3200">
                <a:solidFill>
                  <a:srgbClr val="333333"/>
                </a:solidFill>
                <a:latin typeface="CamingoDos Pro Cd"/>
              </a:rPr>
              <a:t>Sample smells</a:t>
            </a:r>
            <a:endParaRPr/>
          </a:p>
          <a:p>
            <a:pPr lvl="1">
              <a:lnSpc>
                <a:spcPct val="100000"/>
              </a:lnSpc>
              <a:buFont typeface="Arial"/>
              <a:buChar char="–"/>
            </a:pPr>
            <a:r>
              <a:rPr lang="en-US" sz="2800">
                <a:solidFill>
                  <a:srgbClr val="333333"/>
                </a:solidFill>
                <a:latin typeface="CamingoDos Pro Cd"/>
              </a:rPr>
              <a:t>Unclear names of class, methods, variables, parameters</a:t>
            </a:r>
            <a:endParaRPr/>
          </a:p>
          <a:p>
            <a:pPr lvl="1">
              <a:lnSpc>
                <a:spcPct val="100000"/>
              </a:lnSpc>
              <a:buFont typeface="Arial"/>
              <a:buChar char="–"/>
            </a:pPr>
            <a:r>
              <a:rPr lang="en-US" sz="2800">
                <a:solidFill>
                  <a:srgbClr val="333333"/>
                </a:solidFill>
                <a:latin typeface="CamingoDos Pro Cd"/>
              </a:rPr>
              <a:t>Comments</a:t>
            </a:r>
            <a:endParaRPr/>
          </a:p>
          <a:p>
            <a:pPr lvl="1">
              <a:lnSpc>
                <a:spcPct val="100000"/>
              </a:lnSpc>
              <a:buFont typeface="Arial"/>
              <a:buChar char="–"/>
            </a:pPr>
            <a:r>
              <a:rPr lang="en-US" sz="2800">
                <a:solidFill>
                  <a:srgbClr val="333333"/>
                </a:solidFill>
                <a:latin typeface="CamingoDos Pro Cd"/>
              </a:rPr>
              <a:t>Long Method and large Class</a:t>
            </a:r>
            <a:endParaRPr/>
          </a:p>
          <a:p>
            <a:pPr lvl="1">
              <a:lnSpc>
                <a:spcPct val="100000"/>
              </a:lnSpc>
              <a:buFont typeface="Arial"/>
              <a:buChar char="–"/>
            </a:pPr>
            <a:r>
              <a:rPr lang="en-US" sz="2800">
                <a:solidFill>
                  <a:srgbClr val="333333"/>
                </a:solidFill>
                <a:latin typeface="CamingoDos Pro Cd"/>
              </a:rPr>
              <a:t>Nested conditionals and loops</a:t>
            </a:r>
            <a:endParaRPr/>
          </a:p>
          <a:p>
            <a:pPr lvl="1">
              <a:lnSpc>
                <a:spcPct val="100000"/>
              </a:lnSpc>
              <a:buFont typeface="Arial"/>
              <a:buChar char="–"/>
            </a:pPr>
            <a:r>
              <a:rPr lang="en-US" sz="2800">
                <a:solidFill>
                  <a:srgbClr val="333333"/>
                </a:solidFill>
                <a:latin typeface="CamingoDos Pro Cd"/>
              </a:rPr>
              <a:t>Code and Logic duplication</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Cycle</a:t>
            </a:r>
            <a:endParaRPr/>
          </a:p>
        </p:txBody>
      </p:sp>
      <p:sp>
        <p:nvSpPr>
          <p:cNvPr id="320"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Start with a working program.</a:t>
            </a:r>
            <a:endParaRPr/>
          </a:p>
          <a:p>
            <a:pPr>
              <a:lnSpc>
                <a:spcPct val="100000"/>
              </a:lnSpc>
              <a:buFont typeface="Lucida Grande"/>
              <a:buChar char="–"/>
            </a:pPr>
            <a:r>
              <a:rPr lang="en-US" sz="3200">
                <a:solidFill>
                  <a:srgbClr val="333333"/>
                </a:solidFill>
                <a:latin typeface="CamingoDos Pro Cd"/>
              </a:rPr>
              <a:t>While smells remain:</a:t>
            </a:r>
            <a:endParaRPr/>
          </a:p>
          <a:p>
            <a:pPr lvl="1">
              <a:lnSpc>
                <a:spcPct val="100000"/>
              </a:lnSpc>
              <a:buFont typeface="Arial"/>
              <a:buChar char="–"/>
            </a:pPr>
            <a:r>
              <a:rPr lang="en-US" sz="2800">
                <a:solidFill>
                  <a:srgbClr val="333333"/>
                </a:solidFill>
                <a:latin typeface="CamingoDos Pro Cd"/>
              </a:rPr>
              <a:t> </a:t>
            </a:r>
            <a:r>
              <a:rPr lang="en-US" sz="2800">
                <a:solidFill>
                  <a:srgbClr val="333333"/>
                </a:solidFill>
                <a:latin typeface="CamingoDos Pro Cd"/>
              </a:rPr>
              <a:t>Choose the worst smell.</a:t>
            </a:r>
            <a:endParaRPr/>
          </a:p>
          <a:p>
            <a:pPr lvl="1">
              <a:lnSpc>
                <a:spcPct val="100000"/>
              </a:lnSpc>
              <a:buFont typeface="Arial"/>
              <a:buChar char="–"/>
            </a:pPr>
            <a:r>
              <a:rPr lang="en-US" sz="2800">
                <a:solidFill>
                  <a:srgbClr val="333333"/>
                </a:solidFill>
                <a:latin typeface="CamingoDos Pro Cd"/>
              </a:rPr>
              <a:t> </a:t>
            </a:r>
            <a:r>
              <a:rPr lang="en-US" sz="2800">
                <a:solidFill>
                  <a:srgbClr val="333333"/>
                </a:solidFill>
                <a:latin typeface="CamingoDos Pro Cd"/>
              </a:rPr>
              <a:t>Select a refactoring that will address the smell.</a:t>
            </a:r>
            <a:endParaRPr/>
          </a:p>
          <a:p>
            <a:pPr lvl="1">
              <a:lnSpc>
                <a:spcPct val="100000"/>
              </a:lnSpc>
              <a:buFont typeface="Arial"/>
              <a:buChar char="–"/>
            </a:pPr>
            <a:r>
              <a:rPr lang="en-US" sz="2800">
                <a:solidFill>
                  <a:srgbClr val="333333"/>
                </a:solidFill>
                <a:latin typeface="CamingoDos Pro Cd"/>
              </a:rPr>
              <a:t> </a:t>
            </a:r>
            <a:r>
              <a:rPr lang="en-US" sz="2800">
                <a:solidFill>
                  <a:srgbClr val="333333"/>
                </a:solidFill>
                <a:latin typeface="CamingoDos Pro Cd"/>
              </a:rPr>
              <a:t>Apply the refactoring.</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Refactoring Examples</a:t>
            </a:r>
            <a:endParaRPr/>
          </a:p>
        </p:txBody>
      </p:sp>
      <p:sp>
        <p:nvSpPr>
          <p:cNvPr id="322" name="TextShape 2"/>
          <p:cNvSpPr txBox="1"/>
          <p:nvPr/>
        </p:nvSpPr>
        <p:spPr>
          <a:xfrm>
            <a:off x="1371600" y="3886200"/>
            <a:ext cx="6400440" cy="1752120"/>
          </a:xfrm>
          <a:prstGeom prst="rect">
            <a:avLst/>
          </a:prstGeom>
        </p:spPr>
        <p:txBody>
          <a:bodyPr/>
          <a:p>
            <a:pPr algn="ct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24"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Rename</a:t>
            </a:r>
            <a:endParaRPr/>
          </a:p>
          <a:p>
            <a:pPr lvl="1">
              <a:lnSpc>
                <a:spcPct val="100000"/>
              </a:lnSpc>
              <a:buFont typeface="Arial"/>
              <a:buChar char="–"/>
            </a:pPr>
            <a:r>
              <a:rPr lang="en-US" sz="2800">
                <a:solidFill>
                  <a:srgbClr val="333333"/>
                </a:solidFill>
                <a:latin typeface="CamingoDos Pro Cd"/>
              </a:rPr>
              <a:t>Sometimes you come across a method or variable that doesn’t describe:</a:t>
            </a:r>
            <a:endParaRPr/>
          </a:p>
          <a:p>
            <a:endParaRPr/>
          </a:p>
          <a:p>
            <a:endParaRPr/>
          </a:p>
          <a:p>
            <a:pPr lvl="1">
              <a:lnSpc>
                <a:spcPct val="100000"/>
              </a:lnSpc>
              <a:buFont typeface="Arial"/>
              <a:buChar char="–"/>
            </a:pPr>
            <a:r>
              <a:rPr lang="en-US" sz="2800">
                <a:solidFill>
                  <a:srgbClr val="333333"/>
                </a:solidFill>
                <a:latin typeface="CamingoDos Pro Cd"/>
              </a:rPr>
              <a:t>The only way to understand it is to read more code</a:t>
            </a:r>
            <a:endParaRPr/>
          </a:p>
          <a:p>
            <a:pPr lvl="1">
              <a:lnSpc>
                <a:spcPct val="100000"/>
              </a:lnSpc>
              <a:buFont typeface="Arial"/>
              <a:buChar char="–"/>
            </a:pPr>
            <a:r>
              <a:rPr lang="en-US" sz="2800">
                <a:solidFill>
                  <a:srgbClr val="333333"/>
                </a:solidFill>
                <a:latin typeface="CamingoDos Pro Cd"/>
              </a:rPr>
              <a:t>Rename to describe what it returns:</a:t>
            </a:r>
            <a:r>
              <a:rPr lang="en-US" sz="2800">
                <a:solidFill>
                  <a:srgbClr val="333333"/>
                </a:solidFill>
                <a:latin typeface="CamingoDos Pro Cd"/>
              </a:rPr>
              <a:t>
</a:t>
            </a:r>
            <a:r>
              <a:rPr lang="en-US" sz="2800">
                <a:solidFill>
                  <a:srgbClr val="333333"/>
                </a:solidFill>
                <a:latin typeface="CamingoDos Pro Cd"/>
              </a:rPr>
              <a:t>
</a:t>
            </a:r>
            <a:endParaRPr/>
          </a:p>
        </p:txBody>
      </p:sp>
      <p:sp>
        <p:nvSpPr>
          <p:cNvPr id="325" name="CustomShape 3"/>
          <p:cNvSpPr/>
          <p:nvPr/>
        </p:nvSpPr>
        <p:spPr>
          <a:xfrm>
            <a:off x="990720" y="2918520"/>
            <a:ext cx="7613640" cy="457560"/>
          </a:xfrm>
          <a:prstGeom prst="rect">
            <a:avLst/>
          </a:prstGeom>
          <a:solidFill>
            <a:srgbClr val="000000"/>
          </a:solidFill>
          <a:ln w="38160">
            <a:solidFill>
              <a:srgbClr val="e55725"/>
            </a:solidFill>
            <a:round/>
          </a:ln>
        </p:spPr>
        <p:txBody>
          <a:bodyPr bIns="91440" lIns="182880" rIns="182880" tIns="91440"/>
          <a:p>
            <a:pPr>
              <a:lnSpc>
                <a:spcPct val="100000"/>
              </a:lnSpc>
            </a:pPr>
            <a:r>
              <a:rPr lang="en-US">
                <a:solidFill>
                  <a:srgbClr val="ffffff"/>
                </a:solidFill>
                <a:latin typeface="Courier New"/>
              </a:rPr>
              <a:t>String n = participant.n()</a:t>
            </a:r>
            <a:endParaRPr/>
          </a:p>
        </p:txBody>
      </p:sp>
      <p:sp>
        <p:nvSpPr>
          <p:cNvPr id="326" name="CustomShape 4"/>
          <p:cNvSpPr/>
          <p:nvPr/>
        </p:nvSpPr>
        <p:spPr>
          <a:xfrm>
            <a:off x="990720" y="5106240"/>
            <a:ext cx="7613640" cy="45756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String name = participant.name()</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28"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Commented code:</a:t>
            </a:r>
            <a:endParaRPr/>
          </a:p>
          <a:p>
            <a:pPr lvl="1">
              <a:lnSpc>
                <a:spcPct val="100000"/>
              </a:lnSpc>
              <a:buFont typeface="Arial"/>
              <a:buChar char="–"/>
            </a:pPr>
            <a:r>
              <a:rPr lang="en-US" sz="2800">
                <a:solidFill>
                  <a:srgbClr val="333333"/>
                </a:solidFill>
                <a:latin typeface="CamingoDos Pro Cd"/>
              </a:rPr>
              <a:t>Symptoms</a:t>
            </a:r>
            <a:endParaRPr/>
          </a:p>
          <a:p>
            <a:pPr lvl="1">
              <a:lnSpc>
                <a:spcPct val="100000"/>
              </a:lnSpc>
              <a:buFont typeface="Arial"/>
              <a:buChar char="–"/>
            </a:pPr>
            <a:r>
              <a:rPr lang="en-US" sz="2800">
                <a:solidFill>
                  <a:srgbClr val="333333"/>
                </a:solidFill>
                <a:latin typeface="CamingoDos Pro Cd"/>
              </a:rPr>
              <a:t>Comment symbols (// or /*) appear in the code. </a:t>
            </a:r>
            <a:endParaRPr/>
          </a:p>
          <a:p>
            <a:pPr>
              <a:lnSpc>
                <a:spcPct val="100000"/>
              </a:lnSpc>
            </a:pPr>
            <a:endParaRPr/>
          </a:p>
          <a:p>
            <a:pPr>
              <a:lnSpc>
                <a:spcPct val="100000"/>
              </a:lnSpc>
            </a:pPr>
            <a:r>
              <a:rPr lang="en-US" sz="3200">
                <a:solidFill>
                  <a:srgbClr val="333333"/>
                </a:solidFill>
                <a:latin typeface="CamingoDos Pro Cd"/>
              </a:rPr>
              <a:t>Some comments are helpful:</a:t>
            </a:r>
            <a:endParaRPr/>
          </a:p>
          <a:p>
            <a:pPr lvl="1">
              <a:lnSpc>
                <a:spcPct val="100000"/>
              </a:lnSpc>
              <a:buFont typeface="Arial"/>
              <a:buChar char="–"/>
            </a:pPr>
            <a:r>
              <a:rPr lang="en-US" sz="2800">
                <a:solidFill>
                  <a:srgbClr val="333333"/>
                </a:solidFill>
                <a:latin typeface="CamingoDos Pro Cd"/>
              </a:rPr>
              <a:t>Those that tell why something is done a particular way (or why it wasn't)</a:t>
            </a:r>
            <a:endParaRPr/>
          </a:p>
          <a:p>
            <a:pPr>
              <a:lnSpc>
                <a:spcPct val="100000"/>
              </a:lnSpc>
            </a:pP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30"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Extract Method</a:t>
            </a:r>
            <a:endParaRPr/>
          </a:p>
          <a:p>
            <a:pPr lvl="1">
              <a:lnSpc>
                <a:spcPct val="100000"/>
              </a:lnSpc>
              <a:buFont typeface="Arial"/>
              <a:buChar char="–"/>
            </a:pPr>
            <a:r>
              <a:rPr lang="en-US" sz="2800">
                <a:solidFill>
                  <a:srgbClr val="333333"/>
                </a:solidFill>
                <a:latin typeface="CamingoDos Pro Cd"/>
              </a:rPr>
              <a:t>When a method does many things it can be difficult to read</a:t>
            </a:r>
            <a:endParaRPr/>
          </a:p>
          <a:p>
            <a:endParaRPr/>
          </a:p>
          <a:p>
            <a:endParaRPr/>
          </a:p>
          <a:p>
            <a:endParaRPr/>
          </a:p>
          <a:p>
            <a:endParaRPr/>
          </a:p>
          <a:p>
            <a:endParaRPr/>
          </a:p>
          <a:p>
            <a:endParaRPr/>
          </a:p>
          <a:p>
            <a:pPr lvl="1">
              <a:lnSpc>
                <a:spcPct val="100000"/>
              </a:lnSpc>
              <a:buFont typeface="Arial"/>
              <a:buChar char="–"/>
            </a:pPr>
            <a:r>
              <a:rPr lang="en-US" sz="2800">
                <a:solidFill>
                  <a:srgbClr val="333333"/>
                </a:solidFill>
                <a:latin typeface="CamingoDos Pro Cd"/>
              </a:rPr>
              <a:t>Comments and whitespace often exposes grouping</a:t>
            </a:r>
            <a:endParaRPr/>
          </a:p>
          <a:p>
            <a:endParaRPr/>
          </a:p>
          <a:p>
            <a:pPr>
              <a:lnSpc>
                <a:spcPct val="100000"/>
              </a:lnSpc>
            </a:pPr>
            <a:endParaRPr/>
          </a:p>
        </p:txBody>
      </p:sp>
      <p:sp>
        <p:nvSpPr>
          <p:cNvPr id="331" name="CustomShape 3"/>
          <p:cNvSpPr/>
          <p:nvPr/>
        </p:nvSpPr>
        <p:spPr>
          <a:xfrm>
            <a:off x="457200" y="3008160"/>
            <a:ext cx="8146800" cy="182916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a:t>
            </a:r>
            <a:r>
              <a:rPr lang="en-US">
                <a:solidFill>
                  <a:srgbClr val="ffffff"/>
                </a:solidFill>
                <a:latin typeface="Courier New"/>
              </a:rPr>
              <a:t>// Header</a:t>
            </a:r>
            <a:endParaRPr/>
          </a:p>
          <a:p>
            <a:pPr>
              <a:lnSpc>
                <a:spcPct val="100000"/>
              </a:lnSpc>
            </a:pPr>
            <a:r>
              <a:rPr lang="en-US">
                <a:solidFill>
                  <a:srgbClr val="ffffff"/>
                </a:solidFill>
                <a:latin typeface="Courier New"/>
              </a:rPr>
              <a:t>	</a:t>
            </a:r>
            <a:r>
              <a:rPr lang="en-US">
                <a:solidFill>
                  <a:srgbClr val="ffffff"/>
                </a:solidFill>
                <a:latin typeface="Courier New"/>
              </a:rPr>
              <a:t>print(“Receipt Header”)</a:t>
            </a:r>
            <a:endParaRPr/>
          </a:p>
          <a:p>
            <a:pPr>
              <a:lnSpc>
                <a:spcPct val="100000"/>
              </a:lnSpc>
            </a:pPr>
            <a:r>
              <a:rPr lang="en-US">
                <a:solidFill>
                  <a:srgbClr val="ffffff"/>
                </a:solidFill>
                <a:latin typeface="Courier New"/>
              </a:rPr>
              <a:t>	</a:t>
            </a:r>
            <a:r>
              <a:rPr lang="en-US">
                <a:solidFill>
                  <a:srgbClr val="ffffff"/>
                </a:solidFill>
                <a:latin typeface="Courier New"/>
              </a:rPr>
              <a:t>// Content</a:t>
            </a:r>
            <a:endParaRPr/>
          </a:p>
          <a:p>
            <a:pPr>
              <a:lnSpc>
                <a:spcPct val="100000"/>
              </a:lnSpc>
            </a:pPr>
            <a:r>
              <a:rPr lang="en-US">
                <a:solidFill>
                  <a:srgbClr val="ffffff"/>
                </a:solidFill>
                <a:latin typeface="Courier New"/>
              </a:rPr>
              <a:t>	</a:t>
            </a:r>
            <a:r>
              <a:rPr lang="en-US">
                <a:solidFill>
                  <a:srgbClr val="ffffff"/>
                </a:solidFill>
                <a:latin typeface="Courier New"/>
              </a:rPr>
              <a:t>print(“…content…”)</a:t>
            </a:r>
            <a:endParaRPr/>
          </a:p>
          <a:p>
            <a:pPr>
              <a:lnSpc>
                <a:spcPct val="100000"/>
              </a:lnSpc>
            </a:pPr>
            <a:r>
              <a:rPr lang="en-US">
                <a:solidFill>
                  <a:srgbClr val="ffffff"/>
                </a:solidFill>
                <a:latin typeface="Courier New"/>
              </a:rPr>
              <a:t>}</a:t>
            </a: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33"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Extract Method</a:t>
            </a:r>
            <a:endParaRPr/>
          </a:p>
          <a:p>
            <a:pPr lvl="1">
              <a:lnSpc>
                <a:spcPct val="100000"/>
              </a:lnSpc>
              <a:buFont typeface="Arial"/>
              <a:buChar char="–"/>
            </a:pPr>
            <a:r>
              <a:rPr lang="en-US" sz="2800">
                <a:solidFill>
                  <a:srgbClr val="333333"/>
                </a:solidFill>
                <a:latin typeface="CamingoDos Pro Cd"/>
              </a:rPr>
              <a:t>When a method does many things it can be difficult to read</a:t>
            </a:r>
            <a:endParaRPr/>
          </a:p>
          <a:p>
            <a:pPr>
              <a:lnSpc>
                <a:spcPct val="100000"/>
              </a:lnSpc>
            </a:pPr>
            <a:endParaRPr/>
          </a:p>
        </p:txBody>
      </p:sp>
      <p:sp>
        <p:nvSpPr>
          <p:cNvPr id="334" name="CustomShape 3"/>
          <p:cNvSpPr/>
          <p:nvPr/>
        </p:nvSpPr>
        <p:spPr>
          <a:xfrm>
            <a:off x="457200" y="3042000"/>
            <a:ext cx="8367120" cy="292644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a:t>
            </a:r>
            <a:r>
              <a:rPr lang="en-US">
                <a:solidFill>
                  <a:srgbClr val="ffffff"/>
                </a:solidFill>
                <a:latin typeface="Courier New"/>
              </a:rPr>
              <a:t>printHeader()</a:t>
            </a:r>
            <a:endParaRPr/>
          </a:p>
          <a:p>
            <a:pPr>
              <a:lnSpc>
                <a:spcPct val="100000"/>
              </a:lnSpc>
            </a:pPr>
            <a:r>
              <a:rPr lang="en-US">
                <a:solidFill>
                  <a:srgbClr val="ffffff"/>
                </a:solidFill>
                <a:latin typeface="Courier New"/>
              </a:rPr>
              <a:t>	</a:t>
            </a:r>
            <a:r>
              <a:rPr lang="en-US">
                <a:solidFill>
                  <a:srgbClr val="ffffff"/>
                </a:solidFill>
                <a:latin typeface="Courier New"/>
              </a:rPr>
              <a:t>printContent()</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printHeader() {</a:t>
            </a:r>
            <a:endParaRPr/>
          </a:p>
          <a:p>
            <a:pPr>
              <a:lnSpc>
                <a:spcPct val="100000"/>
              </a:lnSpc>
            </a:pPr>
            <a:r>
              <a:rPr lang="en-US">
                <a:solidFill>
                  <a:srgbClr val="ffffff"/>
                </a:solidFill>
                <a:latin typeface="Courier New"/>
              </a:rPr>
              <a:t>	</a:t>
            </a:r>
            <a:r>
              <a:rPr lang="en-US">
                <a:solidFill>
                  <a:srgbClr val="ffffff"/>
                </a:solidFill>
                <a:latin typeface="Courier New"/>
              </a:rPr>
              <a:t>print(“Receipt Header”)</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printContent() {</a:t>
            </a:r>
            <a:endParaRPr/>
          </a:p>
          <a:p>
            <a:pPr>
              <a:lnSpc>
                <a:spcPct val="100000"/>
              </a:lnSpc>
            </a:pPr>
            <a:r>
              <a:rPr lang="en-US">
                <a:solidFill>
                  <a:srgbClr val="ffffff"/>
                </a:solidFill>
                <a:latin typeface="Courier New"/>
              </a:rPr>
              <a:t>	</a:t>
            </a:r>
            <a:r>
              <a:rPr lang="en-US">
                <a:solidFill>
                  <a:srgbClr val="ffffff"/>
                </a:solidFill>
                <a:latin typeface="Courier New"/>
              </a:rPr>
              <a:t>print(“…content…”)</a:t>
            </a:r>
            <a:endParaRPr/>
          </a:p>
          <a:p>
            <a:pPr>
              <a:lnSpc>
                <a:spcPct val="100000"/>
              </a:lnSpc>
            </a:pPr>
            <a:r>
              <a:rPr lang="en-US">
                <a:solidFill>
                  <a:srgbClr val="ffffff"/>
                </a:solidFill>
                <a:latin typeface="Courier New"/>
              </a:rPr>
              <a:t>}</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Split Loop</a:t>
            </a:r>
            <a:endParaRPr/>
          </a:p>
        </p:txBody>
      </p:sp>
      <p:sp>
        <p:nvSpPr>
          <p:cNvPr id="336"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Split Loop</a:t>
            </a:r>
            <a:endParaRPr/>
          </a:p>
          <a:p>
            <a:pPr lvl="1">
              <a:lnSpc>
                <a:spcPct val="100000"/>
              </a:lnSpc>
              <a:buFont typeface="Arial"/>
              <a:buChar char="–"/>
            </a:pPr>
            <a:r>
              <a:rPr lang="en-US" sz="2800">
                <a:solidFill>
                  <a:srgbClr val="333333"/>
                </a:solidFill>
                <a:latin typeface="CamingoDos Pro Cd"/>
              </a:rPr>
              <a:t>Used to simplify logic that occurs in a loop</a:t>
            </a:r>
            <a:endParaRPr/>
          </a:p>
          <a:p>
            <a:pPr>
              <a:lnSpc>
                <a:spcPct val="100000"/>
              </a:lnSpc>
            </a:pPr>
            <a:endParaRPr/>
          </a:p>
        </p:txBody>
      </p:sp>
      <p:sp>
        <p:nvSpPr>
          <p:cNvPr id="337" name="CustomShape 3"/>
          <p:cNvSpPr/>
          <p:nvPr/>
        </p:nvSpPr>
        <p:spPr>
          <a:xfrm>
            <a:off x="990720" y="3147840"/>
            <a:ext cx="7613640" cy="182916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a:t>
            </a:r>
            <a:r>
              <a:rPr lang="en-US">
                <a:solidFill>
                  <a:srgbClr val="ffffff"/>
                </a:solidFill>
                <a:latin typeface="Courier New"/>
              </a:rPr>
              <a:t>for(item in items) {</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totalPoints += item.points</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totalCost += item.price</a:t>
            </a:r>
            <a:endParaRPr/>
          </a:p>
          <a:p>
            <a:pPr>
              <a:lnSpc>
                <a:spcPct val="100000"/>
              </a:lnSpc>
            </a:pPr>
            <a:r>
              <a:rPr lang="en-US">
                <a:solidFill>
                  <a:srgbClr val="ffffff"/>
                </a:solidFill>
                <a:latin typeface="Courier New"/>
              </a:rPr>
              <a:t>	</a:t>
            </a:r>
            <a:r>
              <a:rPr lang="en-US">
                <a:solidFill>
                  <a:srgbClr val="ffffff"/>
                </a:solidFill>
                <a:latin typeface="Courier New"/>
              </a:rPr>
              <a:t>}</a:t>
            </a:r>
            <a:endParaRPr/>
          </a:p>
          <a:p>
            <a:pPr>
              <a:lnSpc>
                <a:spcPct val="100000"/>
              </a:lnSpc>
            </a:pPr>
            <a:r>
              <a:rPr lang="en-US">
                <a:solidFill>
                  <a:srgbClr val="ffffff"/>
                </a:solidFill>
                <a:latin typeface="Courier New"/>
              </a:rPr>
              <a:t>}</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CustomShape 1"/>
          <p:cNvSpPr/>
          <p:nvPr/>
        </p:nvSpPr>
        <p:spPr>
          <a:xfrm rot="10800000">
            <a:off x="4691520" y="1839960"/>
            <a:ext cx="2847240" cy="1138680"/>
          </a:xfrm>
          <a:prstGeom prst="rightArrow">
            <a:avLst>
              <a:gd fmla="val 50000" name="adj1"/>
              <a:gd fmla="val 50000" name="adj2"/>
            </a:avLst>
          </a:prstGeom>
          <a:gradFill>
            <a:gsLst>
              <a:gs pos="0">
                <a:srgbClr val="3e7fcc"/>
              </a:gs>
              <a:gs pos="100000">
                <a:srgbClr val="a4c1ff"/>
              </a:gs>
            </a:gsLst>
            <a:lin ang="16200000"/>
          </a:gradFill>
          <a:ln>
            <a:noFill/>
          </a:ln>
        </p:spPr>
      </p:sp>
      <p:sp>
        <p:nvSpPr>
          <p:cNvPr id="171" name="CustomShape 2"/>
          <p:cNvSpPr/>
          <p:nvPr/>
        </p:nvSpPr>
        <p:spPr>
          <a:xfrm>
            <a:off x="4920480" y="2124720"/>
            <a:ext cx="2332800" cy="569160"/>
          </a:xfrm>
          <a:prstGeom prst="rect">
            <a:avLst/>
          </a:prstGeom>
          <a:noFill/>
          <a:ln>
            <a:noFill/>
          </a:ln>
        </p:spPr>
        <p:txBody>
          <a:bodyPr anchor="ctr" bIns="325080" lIns="0" rIns="0" tIns="325080"/>
          <a:p>
            <a:pPr algn="ctr">
              <a:lnSpc>
                <a:spcPct val="90000"/>
              </a:lnSpc>
            </a:pPr>
            <a:r>
              <a:rPr lang="en-US" sz="3200">
                <a:solidFill>
                  <a:srgbClr val="000000"/>
                </a:solidFill>
                <a:latin typeface="Calibri"/>
              </a:rPr>
              <a:t>Presenting</a:t>
            </a:r>
            <a:endParaRPr/>
          </a:p>
        </p:txBody>
      </p:sp>
      <p:sp>
        <p:nvSpPr>
          <p:cNvPr id="172" name="CustomShape 3"/>
          <p:cNvSpPr/>
          <p:nvPr/>
        </p:nvSpPr>
        <p:spPr>
          <a:xfrm>
            <a:off x="1362240" y="4422600"/>
            <a:ext cx="2847240" cy="1138680"/>
          </a:xfrm>
          <a:prstGeom prst="rightArrow">
            <a:avLst>
              <a:gd fmla="val 50000" name="adj1"/>
              <a:gd fmla="val 50000" name="adj2"/>
            </a:avLst>
          </a:prstGeom>
          <a:gradFill>
            <a:gsLst>
              <a:gs pos="0">
                <a:srgbClr val="3e7fcc"/>
              </a:gs>
              <a:gs pos="100000">
                <a:srgbClr val="a4c1ff"/>
              </a:gs>
            </a:gsLst>
            <a:lin ang="16200000"/>
          </a:gradFill>
          <a:ln>
            <a:noFill/>
          </a:ln>
        </p:spPr>
      </p:sp>
      <p:sp>
        <p:nvSpPr>
          <p:cNvPr id="173" name="CustomShape 4"/>
          <p:cNvSpPr/>
          <p:nvPr/>
        </p:nvSpPr>
        <p:spPr>
          <a:xfrm>
            <a:off x="1591920" y="4707360"/>
            <a:ext cx="2332800" cy="569160"/>
          </a:xfrm>
          <a:prstGeom prst="rect">
            <a:avLst/>
          </a:prstGeom>
          <a:noFill/>
          <a:ln>
            <a:noFill/>
          </a:ln>
        </p:spPr>
        <p:txBody>
          <a:bodyPr anchor="ctr" bIns="325080" lIns="0" rIns="0" tIns="325080"/>
          <a:p>
            <a:pPr algn="ctr">
              <a:lnSpc>
                <a:spcPct val="90000"/>
              </a:lnSpc>
            </a:pPr>
            <a:r>
              <a:rPr lang="en-US" sz="3200">
                <a:solidFill>
                  <a:srgbClr val="000000"/>
                </a:solidFill>
                <a:latin typeface="Calibri"/>
              </a:rPr>
              <a:t>Coding</a:t>
            </a:r>
            <a:endParaRPr/>
          </a:p>
        </p:txBody>
      </p:sp>
      <p:sp>
        <p:nvSpPr>
          <p:cNvPr id="174" name="TextShape 5"/>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Housekeeping</a:t>
            </a:r>
            <a:endParaRPr/>
          </a:p>
        </p:txBody>
      </p:sp>
      <p:pic>
        <p:nvPicPr>
          <p:cNvPr descr="" id="175" name="Picture 6"/>
          <p:cNvPicPr/>
          <p:nvPr/>
        </p:nvPicPr>
        <p:blipFill>
          <a:blip r:embed="rId1"/>
          <a:stretch>
            <a:fillRect/>
          </a:stretch>
        </p:blipFill>
        <p:spPr>
          <a:xfrm>
            <a:off x="4348080" y="2927160"/>
            <a:ext cx="4886280" cy="3476880"/>
          </a:xfrm>
          <a:prstGeom prst="rect">
            <a:avLst/>
          </a:prstGeom>
          <a:ln>
            <a:noFill/>
          </a:ln>
        </p:spPr>
      </p:pic>
      <p:pic>
        <p:nvPicPr>
          <p:cNvPr descr="" id="176" name="Picture 7"/>
          <p:cNvPicPr/>
          <p:nvPr/>
        </p:nvPicPr>
        <p:blipFill>
          <a:blip r:embed="rId2"/>
          <a:stretch>
            <a:fillRect/>
          </a:stretch>
        </p:blipFill>
        <p:spPr>
          <a:xfrm>
            <a:off x="28440" y="949320"/>
            <a:ext cx="4342680" cy="3256920"/>
          </a:xfrm>
          <a:prstGeom prst="rect">
            <a:avLst/>
          </a:prstGeom>
          <a:ln>
            <a:noFill/>
          </a:ln>
        </p:spPr>
      </p:pic>
      <p:sp>
        <p:nvSpPr>
          <p:cNvPr id="177" name="CustomShape 6"/>
          <p:cNvSpPr/>
          <p:nvPr/>
        </p:nvSpPr>
        <p:spPr>
          <a:xfrm>
            <a:off x="242280" y="1061280"/>
            <a:ext cx="1119600" cy="683280"/>
          </a:xfrm>
          <a:prstGeom prst="rect">
            <a:avLst/>
          </a:prstGeom>
          <a:solidFill>
            <a:srgbClr val="ffffff"/>
          </a:solidFill>
          <a:ln>
            <a:noFill/>
          </a:ln>
        </p:spPr>
        <p:txBody>
          <a:bodyPr bIns="45000" lIns="90000" rIns="90000" tIns="45000"/>
          <a:p>
            <a:pPr>
              <a:lnSpc>
                <a:spcPct val="100000"/>
              </a:lnSpc>
            </a:pPr>
            <a:r>
              <a:rPr b="1" lang="en-US" sz="800">
                <a:solidFill>
                  <a:srgbClr val="000000"/>
                </a:solidFill>
                <a:latin typeface="Courier New"/>
              </a:rPr>
              <a:t>for(int i=0; i&lt;10; i++) {</a:t>
            </a:r>
            <a:endParaRPr/>
          </a:p>
          <a:p>
            <a:pPr>
              <a:lnSpc>
                <a:spcPct val="100000"/>
              </a:lnSpc>
            </a:pPr>
            <a:r>
              <a:rPr b="1" lang="en-US" sz="800">
                <a:solidFill>
                  <a:srgbClr val="000000"/>
                </a:solidFill>
                <a:latin typeface="Courier New"/>
              </a:rPr>
              <a:t>   </a:t>
            </a:r>
            <a:r>
              <a:rPr b="1" lang="en-US" sz="800">
                <a:solidFill>
                  <a:srgbClr val="000000"/>
                </a:solidFill>
                <a:latin typeface="Courier New"/>
              </a:rPr>
              <a:t>System.out.println(“Hello World!”);</a:t>
            </a:r>
            <a:endParaRPr/>
          </a:p>
          <a:p>
            <a:pPr>
              <a:lnSpc>
                <a:spcPct val="100000"/>
              </a:lnSpc>
            </a:pPr>
            <a:r>
              <a:rPr b="1" lang="en-US" sz="800">
                <a:solidFill>
                  <a:srgbClr val="000000"/>
                </a:solidFill>
                <a:latin typeface="Courier New"/>
              </a:rPr>
              <a:t>}</a:t>
            </a:r>
            <a:endParaRPr/>
          </a:p>
        </p:txBody>
      </p:sp>
    </p:spTree>
  </p:cSld>
  <p:timing>
    <p:tnLst>
      <p:par>
        <p:cTn dur="indefinite" id="1" nodeType="tmRoot" restart="never">
          <p:childTnLst>
            <p:seq>
              <p:cTn dur="indefinite" id="2" nodeType="mainSeq">
                <p:childTnLst>
                  <p:par>
                    <p:cTn fill="hold" id="3">
                      <p:stCondLst>
                        <p:cond delay="indefinite"/>
                      </p:stCondLst>
                      <p:childTnLst>
                        <p:par>
                          <p:cTn fill="hold" id="4">
                            <p:stCondLst>
                              <p:cond delay="0"/>
                            </p:stCondLst>
                            <p:childTnLst>
                              <p:par>
                                <p:cTn fill="hold" id="5" nodeType="clickEffect" presetClass="entr" presetID="10">
                                  <p:stCondLst>
                                    <p:cond delay="0"/>
                                  </p:stCondLst>
                                  <p:childTnLst>
                                    <p:set>
                                      <p:cBhvr>
                                        <p:cTn dur="1" fill="hold" id="6">
                                          <p:stCondLst>
                                            <p:cond delay="0"/>
                                          </p:stCondLst>
                                        </p:cTn>
                                        <p:tgtEl>
                                          <p:spTgt spid="-1"/>
                                        </p:tgtEl>
                                        <p:attrNameLst>
                                          <p:attrName>style.visibility</p:attrName>
                                        </p:attrNameLst>
                                      </p:cBhvr>
                                      <p:to>
                                        <p:strVal val="visible"/>
                                      </p:to>
                                    </p:set>
                                    <p:animEffect filter="fade" transition="in">
                                      <p:cBhvr additive="repl">
                                        <p:cTn dur="500" id="7"/>
                                        <p:tgtEl>
                                          <p:spTgt spid="-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stCondLst>
                                    <p:cond delay="0"/>
                                  </p:stCondLst>
                                  <p:childTnLst>
                                    <p:set>
                                      <p:cBhvr>
                                        <p:cTn dur="1" fill="hold" id="11">
                                          <p:stCondLst>
                                            <p:cond delay="0"/>
                                          </p:stCondLst>
                                        </p:cTn>
                                        <p:tgtEl>
                                          <p:spTgt spid="-1"/>
                                        </p:tgtEl>
                                        <p:attrNameLst>
                                          <p:attrName>style.visibility</p:attrName>
                                        </p:attrNameLst>
                                      </p:cBhvr>
                                      <p:to>
                                        <p:strVal val="visible"/>
                                      </p:to>
                                    </p:set>
                                    <p:animEffect filter="fade" transition="in">
                                      <p:cBhvr additive="repl">
                                        <p:cTn dur="500" id="12"/>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39"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Split Loop</a:t>
            </a:r>
            <a:endParaRPr/>
          </a:p>
          <a:p>
            <a:pPr lvl="1">
              <a:lnSpc>
                <a:spcPct val="100000"/>
              </a:lnSpc>
              <a:buFont typeface="Arial"/>
              <a:buChar char="–"/>
            </a:pPr>
            <a:r>
              <a:rPr lang="en-US" sz="2800">
                <a:solidFill>
                  <a:srgbClr val="333333"/>
                </a:solidFill>
                <a:latin typeface="CamingoDos Pro Cd"/>
              </a:rPr>
              <a:t>Used to simplify logic that occurs in a loop</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endParaRPr/>
          </a:p>
          <a:p>
            <a:pPr lvl="1">
              <a:lnSpc>
                <a:spcPct val="100000"/>
              </a:lnSpc>
              <a:buFont typeface="Arial"/>
              <a:buChar char="–"/>
            </a:pPr>
            <a:r>
              <a:rPr lang="en-US" sz="2800">
                <a:solidFill>
                  <a:srgbClr val="333333"/>
                </a:solidFill>
                <a:latin typeface="CamingoDos Pro Cd"/>
              </a:rPr>
              <a:t>Now you can extract method to describe what they do</a:t>
            </a:r>
            <a:endParaRPr/>
          </a:p>
          <a:p>
            <a:pPr>
              <a:lnSpc>
                <a:spcPct val="100000"/>
              </a:lnSpc>
            </a:pPr>
            <a:endParaRPr/>
          </a:p>
        </p:txBody>
      </p:sp>
      <p:sp>
        <p:nvSpPr>
          <p:cNvPr id="340" name="CustomShape 3"/>
          <p:cNvSpPr/>
          <p:nvPr/>
        </p:nvSpPr>
        <p:spPr>
          <a:xfrm>
            <a:off x="457200" y="2728800"/>
            <a:ext cx="8485200" cy="237780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a:t>
            </a:r>
            <a:r>
              <a:rPr lang="en-US">
                <a:solidFill>
                  <a:srgbClr val="ffffff"/>
                </a:solidFill>
                <a:latin typeface="Courier New"/>
              </a:rPr>
              <a:t>for(item in items) {</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totalPoints += item.points</a:t>
            </a:r>
            <a:endParaRPr/>
          </a:p>
          <a:p>
            <a:pPr>
              <a:lnSpc>
                <a:spcPct val="100000"/>
              </a:lnSpc>
            </a:pPr>
            <a:r>
              <a:rPr lang="en-US">
                <a:solidFill>
                  <a:srgbClr val="ffffff"/>
                </a:solidFill>
                <a:latin typeface="Courier New"/>
              </a:rPr>
              <a:t>	</a:t>
            </a:r>
            <a:r>
              <a:rPr lang="en-US">
                <a:solidFill>
                  <a:srgbClr val="ffffff"/>
                </a:solidFill>
                <a:latin typeface="Courier New"/>
              </a:rPr>
              <a:t>}</a:t>
            </a:r>
            <a:endParaRPr/>
          </a:p>
          <a:p>
            <a:pPr>
              <a:lnSpc>
                <a:spcPct val="100000"/>
              </a:lnSpc>
            </a:pPr>
            <a:r>
              <a:rPr lang="en-US">
                <a:solidFill>
                  <a:srgbClr val="ffffff"/>
                </a:solidFill>
                <a:latin typeface="Courier New"/>
              </a:rPr>
              <a:t>	</a:t>
            </a:r>
            <a:r>
              <a:rPr lang="en-US">
                <a:solidFill>
                  <a:srgbClr val="ffffff"/>
                </a:solidFill>
                <a:latin typeface="Courier New"/>
              </a:rPr>
              <a:t>for(item in items) {</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totalCost += item.price</a:t>
            </a:r>
            <a:endParaRPr/>
          </a:p>
          <a:p>
            <a:pPr>
              <a:lnSpc>
                <a:spcPct val="100000"/>
              </a:lnSpc>
            </a:pPr>
            <a:r>
              <a:rPr lang="en-US">
                <a:solidFill>
                  <a:srgbClr val="ffffff"/>
                </a:solidFill>
                <a:latin typeface="Courier New"/>
              </a:rPr>
              <a:t>	</a:t>
            </a:r>
            <a:r>
              <a:rPr lang="en-US">
                <a:solidFill>
                  <a:srgbClr val="ffffff"/>
                </a:solidFill>
                <a:latin typeface="Courier New"/>
              </a:rPr>
              <a:t>}</a:t>
            </a:r>
            <a:endParaRPr/>
          </a:p>
          <a:p>
            <a:pPr>
              <a:lnSpc>
                <a:spcPct val="100000"/>
              </a:lnSpc>
            </a:pPr>
            <a:r>
              <a:rPr lang="en-US">
                <a:solidFill>
                  <a:srgbClr val="ffffff"/>
                </a:solidFill>
                <a:latin typeface="Courier New"/>
              </a:rPr>
              <a:t>}</a:t>
            </a: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42"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Split Loop</a:t>
            </a:r>
            <a:endParaRPr/>
          </a:p>
        </p:txBody>
      </p:sp>
      <p:sp>
        <p:nvSpPr>
          <p:cNvPr id="343" name="CustomShape 3"/>
          <p:cNvSpPr/>
          <p:nvPr/>
        </p:nvSpPr>
        <p:spPr>
          <a:xfrm>
            <a:off x="209520" y="2265480"/>
            <a:ext cx="8667360" cy="347508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a:t>
            </a:r>
            <a:r>
              <a:rPr lang="en-US">
                <a:solidFill>
                  <a:srgbClr val="ffffff"/>
                </a:solidFill>
                <a:latin typeface="Courier New"/>
              </a:rPr>
              <a:t>addPoints(items)</a:t>
            </a:r>
            <a:endParaRPr/>
          </a:p>
          <a:p>
            <a:pPr>
              <a:lnSpc>
                <a:spcPct val="100000"/>
              </a:lnSpc>
            </a:pPr>
            <a:r>
              <a:rPr lang="en-US">
                <a:solidFill>
                  <a:srgbClr val="ffffff"/>
                </a:solidFill>
                <a:latin typeface="Courier New"/>
              </a:rPr>
              <a:t>	</a:t>
            </a:r>
            <a:r>
              <a:rPr lang="en-US">
                <a:solidFill>
                  <a:srgbClr val="ffffff"/>
                </a:solidFill>
                <a:latin typeface="Courier New"/>
              </a:rPr>
              <a:t>addPrice(items)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addPoints(items) {</a:t>
            </a:r>
            <a:endParaRPr/>
          </a:p>
          <a:p>
            <a:pPr>
              <a:lnSpc>
                <a:spcPct val="100000"/>
              </a:lnSpc>
            </a:pPr>
            <a:r>
              <a:rPr lang="en-US">
                <a:solidFill>
                  <a:srgbClr val="ffffff"/>
                </a:solidFill>
                <a:latin typeface="Courier New"/>
              </a:rPr>
              <a:t>	</a:t>
            </a:r>
            <a:r>
              <a:rPr lang="en-US">
                <a:solidFill>
                  <a:srgbClr val="ffffff"/>
                </a:solidFill>
                <a:latin typeface="Courier New"/>
              </a:rPr>
              <a:t>for(item in items)</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totalPoints += item.points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addPrice(items) {</a:t>
            </a:r>
            <a:endParaRPr/>
          </a:p>
          <a:p>
            <a:pPr>
              <a:lnSpc>
                <a:spcPct val="100000"/>
              </a:lnSpc>
            </a:pPr>
            <a:r>
              <a:rPr lang="en-US">
                <a:solidFill>
                  <a:srgbClr val="ffffff"/>
                </a:solidFill>
                <a:latin typeface="Courier New"/>
              </a:rPr>
              <a:t>	</a:t>
            </a:r>
            <a:r>
              <a:rPr lang="en-US">
                <a:solidFill>
                  <a:srgbClr val="ffffff"/>
                </a:solidFill>
                <a:latin typeface="Courier New"/>
              </a:rPr>
              <a:t>for(item in items)</a:t>
            </a:r>
            <a:endParaRPr/>
          </a:p>
          <a:p>
            <a:pPr>
              <a:lnSpc>
                <a:spcPct val="100000"/>
              </a:lnSpc>
            </a:pPr>
            <a:r>
              <a:rPr lang="en-US">
                <a:solidFill>
                  <a:srgbClr val="ffffff"/>
                </a:solidFill>
                <a:latin typeface="Courier New"/>
              </a:rPr>
              <a:t>	</a:t>
            </a:r>
            <a:r>
              <a:rPr lang="en-US">
                <a:solidFill>
                  <a:srgbClr val="ffffff"/>
                </a:solidFill>
                <a:latin typeface="Courier New"/>
              </a:rPr>
              <a:t>	</a:t>
            </a:r>
            <a:r>
              <a:rPr lang="en-US">
                <a:solidFill>
                  <a:srgbClr val="ffffff"/>
                </a:solidFill>
                <a:latin typeface="Courier New"/>
              </a:rPr>
              <a:t>totalCost += item.price</a:t>
            </a:r>
            <a:endParaRPr/>
          </a:p>
          <a:p>
            <a:pPr>
              <a:lnSpc>
                <a:spcPct val="100000"/>
              </a:lnSpc>
            </a:pPr>
            <a:r>
              <a:rPr lang="en-US">
                <a:solidFill>
                  <a:srgbClr val="ffffff"/>
                </a:solidFill>
                <a:latin typeface="Courier New"/>
              </a:rPr>
              <a:t>}</a:t>
            </a:r>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45" name="TextShape 2"/>
          <p:cNvSpPr txBox="1"/>
          <p:nvPr/>
        </p:nvSpPr>
        <p:spPr>
          <a:xfrm>
            <a:off x="457200" y="1456200"/>
            <a:ext cx="8229240" cy="4173480"/>
          </a:xfrm>
          <a:prstGeom prst="rect">
            <a:avLst/>
          </a:prstGeom>
        </p:spPr>
        <p:txBody>
          <a:bodyPr/>
          <a:p>
            <a:pPr>
              <a:lnSpc>
                <a:spcPct val="100000"/>
              </a:lnSpc>
            </a:pPr>
            <a:r>
              <a:rPr lang="en-US" sz="3200">
                <a:solidFill>
                  <a:srgbClr val="333333"/>
                </a:solidFill>
                <a:latin typeface="CamingoDos Pro Cd"/>
              </a:rPr>
              <a:t>Long Method</a:t>
            </a:r>
            <a:endParaRPr/>
          </a:p>
        </p:txBody>
      </p:sp>
      <p:sp>
        <p:nvSpPr>
          <p:cNvPr id="346" name="CustomShape 3"/>
          <p:cNvSpPr/>
          <p:nvPr/>
        </p:nvSpPr>
        <p:spPr>
          <a:xfrm>
            <a:off x="196560" y="2202480"/>
            <a:ext cx="8489880" cy="3531240"/>
          </a:xfrm>
          <a:prstGeom prst="rect">
            <a:avLst/>
          </a:prstGeom>
          <a:solidFill>
            <a:srgbClr val="000000"/>
          </a:solidFill>
          <a:ln w="38160">
            <a:solidFill>
              <a:srgbClr val="f15a22"/>
            </a:solidFill>
            <a:round/>
          </a:ln>
        </p:spPr>
        <p:txBody>
          <a:bodyPr bIns="91440" lIns="182880" rIns="182880" tIns="91440"/>
          <a:p>
            <a:pPr>
              <a:lnSpc>
                <a:spcPct val="100000"/>
              </a:lnSpc>
            </a:pPr>
            <a:r>
              <a:rPr lang="en-US" sz="1100">
                <a:solidFill>
                  <a:srgbClr val="ffffff"/>
                </a:solidFill>
                <a:latin typeface="Courier New"/>
              </a:rPr>
              <a:t> </a:t>
            </a:r>
            <a:r>
              <a:rPr lang="en-US" sz="1100">
                <a:solidFill>
                  <a:srgbClr val="ffffff"/>
                </a:solidFill>
                <a:latin typeface="Courier New"/>
              </a:rPr>
              <a:t>public static void report(Writer out, List machines, Robot robot) throws IOException</a:t>
            </a:r>
            <a:endParaRPr/>
          </a:p>
          <a:p>
            <a:pPr>
              <a:lnSpc>
                <a:spcPct val="100000"/>
              </a:lnSpc>
            </a:pPr>
            <a:r>
              <a:rPr lang="en-US" sz="1100">
                <a:solidFill>
                  <a:srgbClr val="ffffff"/>
                </a:solidFill>
                <a:latin typeface="Courier New"/>
              </a:rPr>
              <a:t>    </a:t>
            </a:r>
            <a:r>
              <a:rPr lang="en-US" sz="1100">
                <a:solidFill>
                  <a:srgbClr val="ffffff"/>
                </a:solidFill>
                <a:latin typeface="Courier New"/>
              </a:rPr>
              <a:t>{</a:t>
            </a:r>
            <a:endParaRPr/>
          </a:p>
          <a:p>
            <a:pPr>
              <a:lnSpc>
                <a:spcPct val="100000"/>
              </a:lnSpc>
            </a:pPr>
            <a:r>
              <a:rPr lang="en-US" sz="1100">
                <a:solidFill>
                  <a:srgbClr val="ffffff"/>
                </a:solidFill>
                <a:latin typeface="Courier New"/>
              </a:rPr>
              <a:t>        </a:t>
            </a:r>
            <a:r>
              <a:rPr lang="en-US" sz="1100">
                <a:solidFill>
                  <a:srgbClr val="ffffff"/>
                </a:solidFill>
                <a:latin typeface="Courier New"/>
              </a:rPr>
              <a:t>out.write("FACTORY REPORT\n");</a:t>
            </a:r>
            <a:endParaRPr/>
          </a:p>
          <a:p>
            <a:pPr>
              <a:lnSpc>
                <a:spcPct val="100000"/>
              </a:lnSpc>
            </a:pPr>
            <a:r>
              <a:rPr lang="en-US" sz="1100">
                <a:solidFill>
                  <a:srgbClr val="ffffff"/>
                </a:solidFill>
                <a:latin typeface="Courier New"/>
              </a:rPr>
              <a:t>        </a:t>
            </a:r>
            <a:r>
              <a:rPr lang="en-US" sz="1100">
                <a:solidFill>
                  <a:srgbClr val="ffffff"/>
                </a:solidFill>
                <a:latin typeface="Courier New"/>
              </a:rPr>
              <a:t>Iterator line = machines.iterator();</a:t>
            </a:r>
            <a:endParaRPr/>
          </a:p>
          <a:p>
            <a:pPr>
              <a:lnSpc>
                <a:spcPct val="100000"/>
              </a:lnSpc>
            </a:pPr>
            <a:r>
              <a:rPr lang="en-US" sz="1100">
                <a:solidFill>
                  <a:srgbClr val="ffffff"/>
                </a:solidFill>
                <a:latin typeface="Courier New"/>
              </a:rPr>
              <a:t>        </a:t>
            </a:r>
            <a:r>
              <a:rPr lang="en-US" sz="1100">
                <a:solidFill>
                  <a:srgbClr val="ffffff"/>
                </a:solidFill>
                <a:latin typeface="Courier New"/>
              </a:rPr>
              <a:t>while (line.hasNext()) {</a:t>
            </a:r>
            <a:endParaRPr/>
          </a:p>
          <a:p>
            <a:pPr>
              <a:lnSpc>
                <a:spcPct val="100000"/>
              </a:lnSpc>
            </a:pPr>
            <a:r>
              <a:rPr lang="en-US" sz="1100">
                <a:solidFill>
                  <a:srgbClr val="ffffff"/>
                </a:solidFill>
                <a:latin typeface="Courier New"/>
              </a:rPr>
              <a:t>             </a:t>
            </a:r>
            <a:r>
              <a:rPr lang="en-US" sz="1100">
                <a:solidFill>
                  <a:srgbClr val="ffffff"/>
                </a:solidFill>
                <a:latin typeface="Courier New"/>
              </a:rPr>
              <a:t>Machine machine = (Machine) line.next();</a:t>
            </a:r>
            <a:endParaRPr/>
          </a:p>
          <a:p>
            <a:pPr>
              <a:lnSpc>
                <a:spcPct val="100000"/>
              </a:lnSpc>
            </a:pPr>
            <a:r>
              <a:rPr lang="en-US" sz="1100">
                <a:solidFill>
                  <a:srgbClr val="ffffff"/>
                </a:solidFill>
                <a:latin typeface="Courier New"/>
              </a:rPr>
              <a:t>             </a:t>
            </a:r>
            <a:r>
              <a:rPr lang="en-US" sz="1100">
                <a:solidFill>
                  <a:srgbClr val="ffffff"/>
                </a:solidFill>
                <a:latin typeface="Courier New"/>
              </a:rPr>
              <a:t>out.write("Machine " + machine.name());</a:t>
            </a:r>
            <a:endParaRPr/>
          </a:p>
          <a:p>
            <a:pPr>
              <a:lnSpc>
                <a:spcPct val="100000"/>
              </a:lnSpc>
            </a:pPr>
            <a:r>
              <a:rPr lang="en-US" sz="1100">
                <a:solidFill>
                  <a:srgbClr val="ffffff"/>
                </a:solidFill>
                <a:latin typeface="Courier New"/>
              </a:rPr>
              <a:t>             </a:t>
            </a:r>
            <a:r>
              <a:rPr lang="en-US" sz="1100">
                <a:solidFill>
                  <a:srgbClr val="ffffff"/>
                </a:solidFill>
                <a:latin typeface="Courier New"/>
              </a:rPr>
              <a:t>if (machine.bin() != null)</a:t>
            </a:r>
            <a:endParaRPr/>
          </a:p>
          <a:p>
            <a:pPr>
              <a:lnSpc>
                <a:spcPct val="100000"/>
              </a:lnSpc>
            </a:pPr>
            <a:r>
              <a:rPr lang="en-US" sz="1100">
                <a:solidFill>
                  <a:srgbClr val="ffffff"/>
                </a:solidFill>
                <a:latin typeface="Courier New"/>
              </a:rPr>
              <a:t>                 </a:t>
            </a:r>
            <a:r>
              <a:rPr lang="en-US" sz="1100">
                <a:solidFill>
                  <a:srgbClr val="ffffff"/>
                </a:solidFill>
                <a:latin typeface="Courier New"/>
              </a:rPr>
              <a:t>out.write(" bin=" + machine.bin());</a:t>
            </a:r>
            <a:endParaRPr/>
          </a:p>
          <a:p>
            <a:pPr>
              <a:lnSpc>
                <a:spcPct val="100000"/>
              </a:lnSpc>
            </a:pPr>
            <a:r>
              <a:rPr lang="en-US" sz="1100">
                <a:solidFill>
                  <a:srgbClr val="ffffff"/>
                </a:solidFill>
                <a:latin typeface="Courier New"/>
              </a:rPr>
              <a:t>             </a:t>
            </a:r>
            <a:r>
              <a:rPr lang="en-US" sz="1100">
                <a:solidFill>
                  <a:srgbClr val="ffffff"/>
                </a:solidFill>
                <a:latin typeface="Courier New"/>
              </a:rPr>
              <a:t>out.write("\n");</a:t>
            </a:r>
            <a:endParaRPr/>
          </a:p>
          <a:p>
            <a:pPr>
              <a:lnSpc>
                <a:spcPct val="100000"/>
              </a:lnSpc>
            </a:pPr>
            <a:r>
              <a:rPr lang="en-US" sz="1100">
                <a:solidFill>
                  <a:srgbClr val="ffffff"/>
                </a:solidFill>
                <a:latin typeface="Courier New"/>
              </a:rPr>
              <a:t>        </a:t>
            </a:r>
            <a:r>
              <a:rPr lang="en-US" sz="1100">
                <a:solidFill>
                  <a:srgbClr val="ffffff"/>
                </a:solidFill>
                <a:latin typeface="Courier New"/>
              </a:rPr>
              <a:t>}</a:t>
            </a:r>
            <a:endParaRPr/>
          </a:p>
          <a:p>
            <a:pPr>
              <a:lnSpc>
                <a:spcPct val="100000"/>
              </a:lnSpc>
            </a:pPr>
            <a:r>
              <a:rPr lang="en-US" sz="1100">
                <a:solidFill>
                  <a:srgbClr val="ffffff"/>
                </a:solidFill>
                <a:latin typeface="Courier New"/>
              </a:rPr>
              <a:t>        </a:t>
            </a:r>
            <a:r>
              <a:rPr lang="en-US" sz="1100">
                <a:solidFill>
                  <a:srgbClr val="ffffff"/>
                </a:solidFill>
                <a:latin typeface="Courier New"/>
              </a:rPr>
              <a:t>out.write("\n");</a:t>
            </a:r>
            <a:endParaRPr/>
          </a:p>
          <a:p>
            <a:pPr>
              <a:lnSpc>
                <a:spcPct val="100000"/>
              </a:lnSpc>
            </a:pPr>
            <a:r>
              <a:rPr lang="en-US" sz="1100">
                <a:solidFill>
                  <a:srgbClr val="ffffff"/>
                </a:solidFill>
                <a:latin typeface="Courier New"/>
              </a:rPr>
              <a:t>        </a:t>
            </a:r>
            <a:r>
              <a:rPr lang="en-US" sz="1100">
                <a:solidFill>
                  <a:srgbClr val="ffffff"/>
                </a:solidFill>
                <a:latin typeface="Courier New"/>
              </a:rPr>
              <a:t>out.write("Robot");</a:t>
            </a:r>
            <a:endParaRPr/>
          </a:p>
          <a:p>
            <a:pPr>
              <a:lnSpc>
                <a:spcPct val="100000"/>
              </a:lnSpc>
            </a:pPr>
            <a:r>
              <a:rPr lang="en-US" sz="1100">
                <a:solidFill>
                  <a:srgbClr val="ffffff"/>
                </a:solidFill>
                <a:latin typeface="Courier New"/>
              </a:rPr>
              <a:t>        </a:t>
            </a:r>
            <a:r>
              <a:rPr lang="en-US" sz="1100">
                <a:solidFill>
                  <a:srgbClr val="ffffff"/>
                </a:solidFill>
                <a:latin typeface="Courier New"/>
              </a:rPr>
              <a:t>if (robot.location() != null)</a:t>
            </a:r>
            <a:endParaRPr/>
          </a:p>
          <a:p>
            <a:pPr>
              <a:lnSpc>
                <a:spcPct val="100000"/>
              </a:lnSpc>
            </a:pPr>
            <a:r>
              <a:rPr lang="en-US" sz="1100">
                <a:solidFill>
                  <a:srgbClr val="ffffff"/>
                </a:solidFill>
                <a:latin typeface="Courier New"/>
              </a:rPr>
              <a:t>               </a:t>
            </a:r>
            <a:r>
              <a:rPr lang="en-US" sz="1100">
                <a:solidFill>
                  <a:srgbClr val="ffffff"/>
                </a:solidFill>
                <a:latin typeface="Courier New"/>
              </a:rPr>
              <a:t>out.write(" location=" + robot.location().name());</a:t>
            </a:r>
            <a:endParaRPr/>
          </a:p>
          <a:p>
            <a:pPr>
              <a:lnSpc>
                <a:spcPct val="100000"/>
              </a:lnSpc>
            </a:pPr>
            <a:r>
              <a:rPr lang="en-US" sz="1100">
                <a:solidFill>
                  <a:srgbClr val="ffffff"/>
                </a:solidFill>
                <a:latin typeface="Courier New"/>
              </a:rPr>
              <a:t>        </a:t>
            </a:r>
            <a:r>
              <a:rPr lang="en-US" sz="1100">
                <a:solidFill>
                  <a:srgbClr val="ffffff"/>
                </a:solidFill>
                <a:latin typeface="Courier New"/>
              </a:rPr>
              <a:t>if (robot.bin() != null)</a:t>
            </a:r>
            <a:endParaRPr/>
          </a:p>
          <a:p>
            <a:pPr>
              <a:lnSpc>
                <a:spcPct val="100000"/>
              </a:lnSpc>
            </a:pPr>
            <a:r>
              <a:rPr lang="en-US" sz="1100">
                <a:solidFill>
                  <a:srgbClr val="ffffff"/>
                </a:solidFill>
                <a:latin typeface="Courier New"/>
              </a:rPr>
              <a:t>             </a:t>
            </a:r>
            <a:r>
              <a:rPr lang="en-US" sz="1100">
                <a:solidFill>
                  <a:srgbClr val="ffffff"/>
                </a:solidFill>
                <a:latin typeface="Courier New"/>
              </a:rPr>
              <a:t>out.write(" bin=" + robot.bin());</a:t>
            </a:r>
            <a:endParaRPr/>
          </a:p>
          <a:p>
            <a:pPr>
              <a:lnSpc>
                <a:spcPct val="100000"/>
              </a:lnSpc>
            </a:pPr>
            <a:r>
              <a:rPr lang="en-US" sz="1100">
                <a:solidFill>
                  <a:srgbClr val="ffffff"/>
                </a:solidFill>
                <a:latin typeface="Courier New"/>
              </a:rPr>
              <a:t>             </a:t>
            </a:r>
            <a:r>
              <a:rPr lang="en-US" sz="1100">
                <a:solidFill>
                  <a:srgbClr val="ffffff"/>
                </a:solidFill>
                <a:latin typeface="Courier New"/>
              </a:rPr>
              <a:t>out.write(”\n========\n");</a:t>
            </a:r>
            <a:endParaRPr/>
          </a:p>
          <a:p>
            <a:pPr>
              <a:lnSpc>
                <a:spcPct val="100000"/>
              </a:lnSpc>
            </a:pPr>
            <a:r>
              <a:rPr lang="en-US" sz="1100">
                <a:solidFill>
                  <a:srgbClr val="ffffff"/>
                </a:solidFill>
                <a:latin typeface="Courier New"/>
              </a:rPr>
              <a:t>    </a:t>
            </a:r>
            <a:r>
              <a:rPr lang="en-US" sz="1100">
                <a:solidFill>
                  <a:srgbClr val="ffffff"/>
                </a:solidFill>
                <a:latin typeface="Courier New"/>
              </a:rPr>
              <a:t>}</a:t>
            </a:r>
            <a:endParaRPr/>
          </a:p>
          <a:p>
            <a:pPr>
              <a:lnSpc>
                <a:spcPct val="100000"/>
              </a:lnSpc>
            </a:pPr>
            <a:r>
              <a:rPr lang="en-US" sz="1100">
                <a:solidFill>
                  <a:srgbClr val="ffffff"/>
                </a:solidFill>
                <a:latin typeface="Courier New"/>
              </a:rPr>
              <a:t>}</a:t>
            </a: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Examples</a:t>
            </a:r>
            <a:endParaRPr/>
          </a:p>
        </p:txBody>
      </p:sp>
      <p:sp>
        <p:nvSpPr>
          <p:cNvPr id="348" name="TextShape 2"/>
          <p:cNvSpPr txBox="1"/>
          <p:nvPr/>
        </p:nvSpPr>
        <p:spPr>
          <a:xfrm>
            <a:off x="457200" y="1456200"/>
            <a:ext cx="8229240" cy="4173480"/>
          </a:xfrm>
          <a:prstGeom prst="rect">
            <a:avLst/>
          </a:prstGeom>
        </p:spPr>
        <p:txBody>
          <a:bodyPr/>
          <a:p>
            <a:pPr>
              <a:lnSpc>
                <a:spcPct val="100000"/>
              </a:lnSpc>
            </a:pPr>
            <a:r>
              <a:rPr lang="en-US" sz="3200">
                <a:solidFill>
                  <a:srgbClr val="333333"/>
                </a:solidFill>
                <a:latin typeface="CamingoDos Pro Cd"/>
              </a:rPr>
              <a:t>Long Method</a:t>
            </a:r>
            <a:endParaRPr/>
          </a:p>
        </p:txBody>
      </p:sp>
      <p:sp>
        <p:nvSpPr>
          <p:cNvPr id="349" name="CustomShape 3"/>
          <p:cNvSpPr/>
          <p:nvPr/>
        </p:nvSpPr>
        <p:spPr>
          <a:xfrm>
            <a:off x="156960" y="1986120"/>
            <a:ext cx="8863920" cy="3955320"/>
          </a:xfrm>
          <a:prstGeom prst="rect">
            <a:avLst/>
          </a:prstGeom>
          <a:solidFill>
            <a:srgbClr val="000000"/>
          </a:solidFill>
          <a:ln w="38160">
            <a:solidFill>
              <a:srgbClr val="f15a22"/>
            </a:solidFill>
            <a:round/>
          </a:ln>
        </p:spPr>
        <p:txBody>
          <a:bodyPr bIns="91440" lIns="182880" rIns="182880" tIns="91440"/>
          <a:p>
            <a:pPr>
              <a:lnSpc>
                <a:spcPct val="100000"/>
              </a:lnSpc>
            </a:pPr>
            <a:r>
              <a:rPr lang="en-US" sz="800">
                <a:solidFill>
                  <a:srgbClr val="ffffff"/>
                </a:solidFill>
                <a:latin typeface="Courier New"/>
              </a:rPr>
              <a:t> </a:t>
            </a:r>
            <a:r>
              <a:rPr lang="en-US" sz="800">
                <a:solidFill>
                  <a:srgbClr val="ffffff"/>
                </a:solidFill>
                <a:latin typeface="Courier New"/>
              </a:rPr>
              <a:t>public static void report(Writer out, List machines, Robot robot) throws IOException {</a:t>
            </a:r>
            <a:endParaRPr/>
          </a:p>
          <a:p>
            <a:pPr>
              <a:lnSpc>
                <a:spcPct val="100000"/>
              </a:lnSpc>
            </a:pPr>
            <a:r>
              <a:rPr lang="en-US" sz="800">
                <a:solidFill>
                  <a:srgbClr val="ffffff"/>
                </a:solidFill>
                <a:latin typeface="Courier New"/>
              </a:rPr>
              <a:t>       </a:t>
            </a:r>
            <a:r>
              <a:rPr lang="en-US" sz="800">
                <a:solidFill>
                  <a:srgbClr val="ffffff"/>
                </a:solidFill>
                <a:latin typeface="Courier New"/>
              </a:rPr>
              <a:t>printTitle(out);</a:t>
            </a:r>
            <a:endParaRPr/>
          </a:p>
          <a:p>
            <a:pPr>
              <a:lnSpc>
                <a:spcPct val="100000"/>
              </a:lnSpc>
            </a:pPr>
            <a:r>
              <a:rPr lang="en-US" sz="800">
                <a:solidFill>
                  <a:srgbClr val="ffffff"/>
                </a:solidFill>
                <a:latin typeface="Courier New"/>
              </a:rPr>
              <a:t>       </a:t>
            </a:r>
            <a:r>
              <a:rPr lang="en-US" sz="800">
                <a:solidFill>
                  <a:srgbClr val="ffffff"/>
                </a:solidFill>
                <a:latin typeface="Courier New"/>
              </a:rPr>
              <a:t>printMachineDetails(out, machines);</a:t>
            </a:r>
            <a:endParaRPr/>
          </a:p>
          <a:p>
            <a:pPr>
              <a:lnSpc>
                <a:spcPct val="100000"/>
              </a:lnSpc>
            </a:pPr>
            <a:r>
              <a:rPr lang="en-US" sz="800">
                <a:solidFill>
                  <a:srgbClr val="ffffff"/>
                </a:solidFill>
                <a:latin typeface="Courier New"/>
              </a:rPr>
              <a:t>       </a:t>
            </a:r>
            <a:r>
              <a:rPr lang="en-US" sz="800">
                <a:solidFill>
                  <a:srgbClr val="ffffff"/>
                </a:solidFill>
                <a:latin typeface="Courier New"/>
              </a:rPr>
              <a:t>printRobot (robot);</a:t>
            </a:r>
            <a:endParaRPr/>
          </a:p>
          <a:p>
            <a:pPr>
              <a:lnSpc>
                <a:spcPct val="100000"/>
              </a:lnSpc>
            </a:pPr>
            <a:r>
              <a:rPr lang="en-US" sz="800">
                <a:solidFill>
                  <a:srgbClr val="ffffff"/>
                </a:solidFill>
                <a:latin typeface="Courier New"/>
              </a:rPr>
              <a:t> </a:t>
            </a:r>
            <a:r>
              <a:rPr lang="en-US" sz="800">
                <a:solidFill>
                  <a:srgbClr val="ffffff"/>
                </a:solidFill>
                <a:latin typeface="Courier New"/>
              </a:rPr>
              <a:t>}</a:t>
            </a:r>
            <a:endParaRPr/>
          </a:p>
          <a:p>
            <a:pPr>
              <a:lnSpc>
                <a:spcPct val="100000"/>
              </a:lnSpc>
            </a:pPr>
            <a:endParaRPr/>
          </a:p>
          <a:p>
            <a:pPr>
              <a:lnSpc>
                <a:spcPct val="100000"/>
              </a:lnSpc>
            </a:pPr>
            <a:r>
              <a:rPr lang="en-US" sz="800">
                <a:solidFill>
                  <a:srgbClr val="ffffff"/>
                </a:solidFill>
                <a:latin typeface="Courier New"/>
              </a:rPr>
              <a:t> </a:t>
            </a:r>
            <a:r>
              <a:rPr lang="en-US" sz="800">
                <a:solidFill>
                  <a:srgbClr val="ffffff"/>
                </a:solidFill>
                <a:latin typeface="Courier New"/>
              </a:rPr>
              <a:t>private static void printTitle() {</a:t>
            </a:r>
            <a:endParaRPr/>
          </a:p>
          <a:p>
            <a:pPr>
              <a:lnSpc>
                <a:spcPct val="100000"/>
              </a:lnSpc>
            </a:pPr>
            <a:r>
              <a:rPr lang="en-US" sz="800">
                <a:solidFill>
                  <a:srgbClr val="ffffff"/>
                </a:solidFill>
                <a:latin typeface="Courier New"/>
              </a:rPr>
              <a:t>   </a:t>
            </a:r>
            <a:r>
              <a:rPr lang="en-US" sz="800">
                <a:solidFill>
                  <a:srgbClr val="ffffff"/>
                </a:solidFill>
                <a:latin typeface="Courier New"/>
              </a:rPr>
              <a:t>out.write("FACTORY REPORT\n");</a:t>
            </a:r>
            <a:endParaRPr/>
          </a:p>
          <a:p>
            <a:pPr>
              <a:lnSpc>
                <a:spcPct val="100000"/>
              </a:lnSpc>
            </a:pPr>
            <a:r>
              <a:rPr lang="en-US" sz="800">
                <a:solidFill>
                  <a:srgbClr val="ffffff"/>
                </a:solidFill>
                <a:latin typeface="Courier New"/>
              </a:rPr>
              <a:t> </a:t>
            </a:r>
            <a:r>
              <a:rPr lang="en-US" sz="800">
                <a:solidFill>
                  <a:srgbClr val="ffffff"/>
                </a:solidFill>
                <a:latin typeface="Courier New"/>
              </a:rPr>
              <a:t>}</a:t>
            </a:r>
            <a:endParaRPr/>
          </a:p>
          <a:p>
            <a:pPr>
              <a:lnSpc>
                <a:spcPct val="100000"/>
              </a:lnSpc>
            </a:pPr>
            <a:endParaRPr/>
          </a:p>
          <a:p>
            <a:pPr>
              <a:lnSpc>
                <a:spcPct val="100000"/>
              </a:lnSpc>
            </a:pPr>
            <a:r>
              <a:rPr lang="en-US" sz="800">
                <a:solidFill>
                  <a:srgbClr val="ffffff"/>
                </a:solidFill>
                <a:latin typeface="Courier New"/>
              </a:rPr>
              <a:t> </a:t>
            </a:r>
            <a:r>
              <a:rPr lang="en-US" sz="800">
                <a:solidFill>
                  <a:srgbClr val="ffffff"/>
                </a:solidFill>
                <a:latin typeface="Courier New"/>
              </a:rPr>
              <a:t>private static void printMachines(List machines) {</a:t>
            </a:r>
            <a:endParaRPr/>
          </a:p>
          <a:p>
            <a:pPr>
              <a:lnSpc>
                <a:spcPct val="100000"/>
              </a:lnSpc>
            </a:pPr>
            <a:r>
              <a:rPr lang="en-US" sz="800">
                <a:solidFill>
                  <a:srgbClr val="ffffff"/>
                </a:solidFill>
                <a:latin typeface="Courier New"/>
              </a:rPr>
              <a:t>   </a:t>
            </a:r>
            <a:r>
              <a:rPr lang="en-US" sz="800">
                <a:solidFill>
                  <a:srgbClr val="ffffff"/>
                </a:solidFill>
                <a:latin typeface="Courier New"/>
              </a:rPr>
              <a:t>Iterator line = machines.iterator();</a:t>
            </a:r>
            <a:endParaRPr/>
          </a:p>
          <a:p>
            <a:pPr>
              <a:lnSpc>
                <a:spcPct val="100000"/>
              </a:lnSpc>
            </a:pPr>
            <a:r>
              <a:rPr lang="en-US" sz="800">
                <a:solidFill>
                  <a:srgbClr val="ffffff"/>
                </a:solidFill>
                <a:latin typeface="Courier New"/>
              </a:rPr>
              <a:t>        </a:t>
            </a:r>
            <a:r>
              <a:rPr lang="en-US" sz="800">
                <a:solidFill>
                  <a:srgbClr val="ffffff"/>
                </a:solidFill>
                <a:latin typeface="Courier New"/>
              </a:rPr>
              <a:t>while (line.hasNext()) {</a:t>
            </a:r>
            <a:endParaRPr/>
          </a:p>
          <a:p>
            <a:pPr>
              <a:lnSpc>
                <a:spcPct val="100000"/>
              </a:lnSpc>
            </a:pPr>
            <a:r>
              <a:rPr lang="en-US" sz="800">
                <a:solidFill>
                  <a:srgbClr val="ffffff"/>
                </a:solidFill>
                <a:latin typeface="Courier New"/>
              </a:rPr>
              <a:t>             </a:t>
            </a:r>
            <a:r>
              <a:rPr lang="en-US" sz="800">
                <a:solidFill>
                  <a:srgbClr val="ffffff"/>
                </a:solidFill>
                <a:latin typeface="Courier New"/>
              </a:rPr>
              <a:t>Machine machine = (Machine)line.next();</a:t>
            </a:r>
            <a:endParaRPr/>
          </a:p>
          <a:p>
            <a:pPr>
              <a:lnSpc>
                <a:spcPct val="100000"/>
              </a:lnSpc>
            </a:pPr>
            <a:r>
              <a:rPr lang="en-US" sz="800">
                <a:solidFill>
                  <a:srgbClr val="ffffff"/>
                </a:solidFill>
                <a:latin typeface="Courier New"/>
              </a:rPr>
              <a:t>             </a:t>
            </a:r>
            <a:r>
              <a:rPr lang="en-US" sz="800">
                <a:solidFill>
                  <a:srgbClr val="ffffff"/>
                </a:solidFill>
                <a:latin typeface="Courier New"/>
              </a:rPr>
              <a:t>out.write("Machine " + machine.name());</a:t>
            </a:r>
            <a:endParaRPr/>
          </a:p>
          <a:p>
            <a:pPr>
              <a:lnSpc>
                <a:spcPct val="100000"/>
              </a:lnSpc>
            </a:pPr>
            <a:r>
              <a:rPr lang="en-US" sz="800">
                <a:solidFill>
                  <a:srgbClr val="ffffff"/>
                </a:solidFill>
                <a:latin typeface="Courier New"/>
              </a:rPr>
              <a:t>             </a:t>
            </a:r>
            <a:r>
              <a:rPr lang="en-US" sz="800">
                <a:solidFill>
                  <a:srgbClr val="ffffff"/>
                </a:solidFill>
                <a:latin typeface="Courier New"/>
              </a:rPr>
              <a:t>if (machine.bin() != null)</a:t>
            </a:r>
            <a:endParaRPr/>
          </a:p>
          <a:p>
            <a:pPr>
              <a:lnSpc>
                <a:spcPct val="100000"/>
              </a:lnSpc>
            </a:pPr>
            <a:r>
              <a:rPr lang="en-US" sz="800">
                <a:solidFill>
                  <a:srgbClr val="ffffff"/>
                </a:solidFill>
                <a:latin typeface="Courier New"/>
              </a:rPr>
              <a:t>                 </a:t>
            </a:r>
            <a:r>
              <a:rPr lang="en-US" sz="800">
                <a:solidFill>
                  <a:srgbClr val="ffffff"/>
                </a:solidFill>
                <a:latin typeface="Courier New"/>
              </a:rPr>
              <a:t>out.write(" bin=" + machine.bin());</a:t>
            </a:r>
            <a:endParaRPr/>
          </a:p>
          <a:p>
            <a:pPr>
              <a:lnSpc>
                <a:spcPct val="100000"/>
              </a:lnSpc>
            </a:pPr>
            <a:r>
              <a:rPr lang="en-US" sz="800">
                <a:solidFill>
                  <a:srgbClr val="ffffff"/>
                </a:solidFill>
                <a:latin typeface="Courier New"/>
              </a:rPr>
              <a:t>             </a:t>
            </a:r>
            <a:r>
              <a:rPr lang="en-US" sz="800">
                <a:solidFill>
                  <a:srgbClr val="ffffff"/>
                </a:solidFill>
                <a:latin typeface="Courier New"/>
              </a:rPr>
              <a:t>out.write("\n");</a:t>
            </a:r>
            <a:endParaRPr/>
          </a:p>
          <a:p>
            <a:pPr>
              <a:lnSpc>
                <a:spcPct val="100000"/>
              </a:lnSpc>
            </a:pPr>
            <a:r>
              <a:rPr lang="en-US" sz="800">
                <a:solidFill>
                  <a:srgbClr val="ffffff"/>
                </a:solidFill>
                <a:latin typeface="Courier New"/>
              </a:rPr>
              <a:t>        </a:t>
            </a:r>
            <a:r>
              <a:rPr lang="en-US" sz="800">
                <a:solidFill>
                  <a:srgbClr val="ffffff"/>
                </a:solidFill>
                <a:latin typeface="Courier New"/>
              </a:rPr>
              <a:t>}</a:t>
            </a:r>
            <a:endParaRPr/>
          </a:p>
          <a:p>
            <a:pPr>
              <a:lnSpc>
                <a:spcPct val="100000"/>
              </a:lnSpc>
            </a:pPr>
            <a:r>
              <a:rPr lang="en-US" sz="800">
                <a:solidFill>
                  <a:srgbClr val="ffffff"/>
                </a:solidFill>
                <a:latin typeface="Courier New"/>
              </a:rPr>
              <a:t>        </a:t>
            </a:r>
            <a:r>
              <a:rPr lang="en-US" sz="800">
                <a:solidFill>
                  <a:srgbClr val="ffffff"/>
                </a:solidFill>
                <a:latin typeface="Courier New"/>
              </a:rPr>
              <a:t>out.write("\n");</a:t>
            </a:r>
            <a:endParaRPr/>
          </a:p>
          <a:p>
            <a:pPr>
              <a:lnSpc>
                <a:spcPct val="100000"/>
              </a:lnSpc>
            </a:pPr>
            <a:r>
              <a:rPr lang="en-US" sz="800">
                <a:solidFill>
                  <a:srgbClr val="ffffff"/>
                </a:solidFill>
                <a:latin typeface="Courier New"/>
              </a:rPr>
              <a:t> </a:t>
            </a:r>
            <a:r>
              <a:rPr lang="en-US" sz="800">
                <a:solidFill>
                  <a:srgbClr val="ffffff"/>
                </a:solidFill>
                <a:latin typeface="Courier New"/>
              </a:rPr>
              <a:t>}</a:t>
            </a:r>
            <a:endParaRPr/>
          </a:p>
          <a:p>
            <a:pPr>
              <a:lnSpc>
                <a:spcPct val="100000"/>
              </a:lnSpc>
            </a:pPr>
            <a:endParaRPr/>
          </a:p>
          <a:p>
            <a:pPr>
              <a:lnSpc>
                <a:spcPct val="100000"/>
              </a:lnSpc>
            </a:pPr>
            <a:r>
              <a:rPr lang="en-US" sz="800">
                <a:solidFill>
                  <a:srgbClr val="ffffff"/>
                </a:solidFill>
                <a:latin typeface="Courier New"/>
              </a:rPr>
              <a:t>private static void printRobot (Robot robot) {</a:t>
            </a:r>
            <a:endParaRPr/>
          </a:p>
          <a:p>
            <a:pPr>
              <a:lnSpc>
                <a:spcPct val="100000"/>
              </a:lnSpc>
            </a:pPr>
            <a:r>
              <a:rPr lang="en-US" sz="800">
                <a:solidFill>
                  <a:srgbClr val="ffffff"/>
                </a:solidFill>
                <a:latin typeface="Courier New"/>
              </a:rPr>
              <a:t>	</a:t>
            </a:r>
            <a:r>
              <a:rPr lang="en-US" sz="800">
                <a:solidFill>
                  <a:srgbClr val="ffffff"/>
                </a:solidFill>
                <a:latin typeface="Courier New"/>
              </a:rPr>
              <a:t> </a:t>
            </a:r>
            <a:r>
              <a:rPr lang="en-US" sz="800">
                <a:solidFill>
                  <a:srgbClr val="ffffff"/>
                </a:solidFill>
                <a:latin typeface="Courier New"/>
              </a:rPr>
              <a:t>out.write("Robot");</a:t>
            </a:r>
            <a:endParaRPr/>
          </a:p>
          <a:p>
            <a:pPr>
              <a:lnSpc>
                <a:spcPct val="100000"/>
              </a:lnSpc>
            </a:pPr>
            <a:r>
              <a:rPr lang="en-US" sz="800">
                <a:solidFill>
                  <a:srgbClr val="ffffff"/>
                </a:solidFill>
                <a:latin typeface="Courier New"/>
              </a:rPr>
              <a:t>        </a:t>
            </a:r>
            <a:r>
              <a:rPr lang="en-US" sz="800">
                <a:solidFill>
                  <a:srgbClr val="ffffff"/>
                </a:solidFill>
                <a:latin typeface="Courier New"/>
              </a:rPr>
              <a:t>if (robot.location() != null)</a:t>
            </a:r>
            <a:endParaRPr/>
          </a:p>
          <a:p>
            <a:pPr>
              <a:lnSpc>
                <a:spcPct val="100000"/>
              </a:lnSpc>
            </a:pPr>
            <a:r>
              <a:rPr lang="en-US" sz="800">
                <a:solidFill>
                  <a:srgbClr val="ffffff"/>
                </a:solidFill>
                <a:latin typeface="Courier New"/>
              </a:rPr>
              <a:t>               </a:t>
            </a:r>
            <a:r>
              <a:rPr lang="en-US" sz="800">
                <a:solidFill>
                  <a:srgbClr val="ffffff"/>
                </a:solidFill>
                <a:latin typeface="Courier New"/>
              </a:rPr>
              <a:t>out.write(" location=" + robot.location().name());</a:t>
            </a:r>
            <a:endParaRPr/>
          </a:p>
          <a:p>
            <a:pPr>
              <a:lnSpc>
                <a:spcPct val="100000"/>
              </a:lnSpc>
            </a:pPr>
            <a:r>
              <a:rPr lang="en-US" sz="800">
                <a:solidFill>
                  <a:srgbClr val="ffffff"/>
                </a:solidFill>
                <a:latin typeface="Courier New"/>
              </a:rPr>
              <a:t>        </a:t>
            </a:r>
            <a:r>
              <a:rPr lang="en-US" sz="800">
                <a:solidFill>
                  <a:srgbClr val="ffffff"/>
                </a:solidFill>
                <a:latin typeface="Courier New"/>
              </a:rPr>
              <a:t>if (robot.bin() != null)</a:t>
            </a:r>
            <a:endParaRPr/>
          </a:p>
          <a:p>
            <a:pPr>
              <a:lnSpc>
                <a:spcPct val="100000"/>
              </a:lnSpc>
            </a:pPr>
            <a:r>
              <a:rPr lang="en-US" sz="800">
                <a:solidFill>
                  <a:srgbClr val="ffffff"/>
                </a:solidFill>
                <a:latin typeface="Courier New"/>
              </a:rPr>
              <a:t>             </a:t>
            </a:r>
            <a:r>
              <a:rPr lang="en-US" sz="800">
                <a:solidFill>
                  <a:srgbClr val="ffffff"/>
                </a:solidFill>
                <a:latin typeface="Courier New"/>
              </a:rPr>
              <a:t>out.write(" bin=" + robot.bin());</a:t>
            </a:r>
            <a:endParaRPr/>
          </a:p>
          <a:p>
            <a:pPr>
              <a:lnSpc>
                <a:spcPct val="100000"/>
              </a:lnSpc>
            </a:pPr>
            <a:r>
              <a:rPr lang="en-US" sz="800">
                <a:solidFill>
                  <a:srgbClr val="ffffff"/>
                </a:solidFill>
                <a:latin typeface="Courier New"/>
              </a:rPr>
              <a:t>        </a:t>
            </a:r>
            <a:r>
              <a:rPr lang="en-US" sz="800">
                <a:solidFill>
                  <a:srgbClr val="ffffff"/>
                </a:solidFill>
                <a:latin typeface="Courier New"/>
              </a:rPr>
              <a:t>out.write(”\n========\n");</a:t>
            </a:r>
            <a:endParaRPr/>
          </a:p>
          <a:p>
            <a:pPr>
              <a:lnSpc>
                <a:spcPct val="100000"/>
              </a:lnSpc>
            </a:pPr>
            <a:r>
              <a:rPr lang="en-US" sz="800">
                <a:solidFill>
                  <a:srgbClr val="ffffff"/>
                </a:solidFill>
                <a:latin typeface="Courier New"/>
              </a:rPr>
              <a:t>    </a:t>
            </a:r>
            <a:r>
              <a:rPr lang="en-US" sz="800">
                <a:solidFill>
                  <a:srgbClr val="ffffff"/>
                </a:solidFill>
                <a:latin typeface="Courier New"/>
              </a:rPr>
              <a:t>}  </a:t>
            </a:r>
            <a:endParaRPr/>
          </a:p>
          <a:p>
            <a:pPr>
              <a:lnSpc>
                <a:spcPct val="100000"/>
              </a:lnSpc>
            </a:pPr>
            <a:r>
              <a:rPr lang="en-US" sz="800">
                <a:solidFill>
                  <a:srgbClr val="ffffff"/>
                </a:solidFill>
                <a:latin typeface="Courier New"/>
              </a:rPr>
              <a:t>}</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Exercise</a:t>
            </a:r>
            <a:endParaRPr/>
          </a:p>
        </p:txBody>
      </p:sp>
      <p:sp>
        <p:nvSpPr>
          <p:cNvPr id="351"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Refactor the comments in Customer.statement</a:t>
            </a:r>
            <a:r>
              <a:rPr lang="en-US" sz="3200">
                <a:solidFill>
                  <a:srgbClr val="333333"/>
                </a:solidFill>
                <a:latin typeface="CamingoDos Pro Cd"/>
              </a:rPr>
              <a:t>
</a:t>
            </a:r>
            <a:r>
              <a:rPr lang="en-US" sz="3200">
                <a:solidFill>
                  <a:srgbClr val="333333"/>
                </a:solidFill>
                <a:latin typeface="CamingoDos Pro Cd"/>
              </a:rPr>
              <a:t>
</a:t>
            </a:r>
            <a:endParaRPr/>
          </a:p>
          <a:p>
            <a:pPr>
              <a:lnSpc>
                <a:spcPct val="100000"/>
              </a:lnSpc>
              <a:buFont typeface="Lucida Grande"/>
              <a:buChar char="–"/>
            </a:pPr>
            <a:r>
              <a:rPr lang="en-US" sz="3200">
                <a:solidFill>
                  <a:srgbClr val="333333"/>
                </a:solidFill>
                <a:latin typeface="CamingoDos Pro Cd"/>
              </a:rPr>
              <a:t>Identify and refactor the violations of the LoD  in Customer.statement</a:t>
            </a:r>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#7</a:t>
            </a:r>
            <a:endParaRPr/>
          </a:p>
        </p:txBody>
      </p:sp>
      <p:sp>
        <p:nvSpPr>
          <p:cNvPr id="353"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previous receipts</a:t>
            </a:r>
            <a:endParaRPr/>
          </a:p>
          <a:p>
            <a:pPr>
              <a:lnSpc>
                <a:spcPct val="100000"/>
              </a:lnSpc>
            </a:pPr>
            <a:endParaRPr/>
          </a:p>
          <a:p>
            <a:pPr>
              <a:lnSpc>
                <a:spcPct val="100000"/>
              </a:lnSpc>
            </a:pPr>
            <a:r>
              <a:rPr lang="en-US" sz="3200">
                <a:solidFill>
                  <a:srgbClr val="333333"/>
                </a:solidFill>
                <a:latin typeface="CamingoDos Pro Cd"/>
              </a:rPr>
              <a:t>So that I can balance my checkbook</a:t>
            </a:r>
            <a:endParaRPr/>
          </a:p>
          <a:p>
            <a:pPr>
              <a:lnSpc>
                <a:spcPct val="100000"/>
              </a:lnSpc>
            </a:pP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Redesign</a:t>
            </a:r>
            <a:endParaRPr/>
          </a:p>
        </p:txBody>
      </p:sp>
      <p:sp>
        <p:nvSpPr>
          <p:cNvPr id="355" name="TextShape 2"/>
          <p:cNvSpPr txBox="1"/>
          <p:nvPr/>
        </p:nvSpPr>
        <p:spPr>
          <a:xfrm>
            <a:off x="1371600" y="3886200"/>
            <a:ext cx="6400440" cy="1752120"/>
          </a:xfrm>
          <a:prstGeom prst="rect">
            <a:avLst/>
          </a:prstGeom>
        </p:spPr>
        <p:txBody>
          <a:bodyPr/>
          <a:p>
            <a:pPr algn="ctr"/>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Refactoring vs. Redesign</a:t>
            </a:r>
            <a:endParaRPr/>
          </a:p>
        </p:txBody>
      </p:sp>
      <p:sp>
        <p:nvSpPr>
          <p:cNvPr id="357" name="TextShape 2"/>
          <p:cNvSpPr txBox="1"/>
          <p:nvPr/>
        </p:nvSpPr>
        <p:spPr>
          <a:xfrm>
            <a:off x="457200" y="1600200"/>
            <a:ext cx="8229240" cy="4173480"/>
          </a:xfrm>
          <a:prstGeom prst="rect">
            <a:avLst/>
          </a:prstGeom>
        </p:spPr>
        <p:txBody>
          <a:bodyPr/>
          <a:p>
            <a:pPr>
              <a:lnSpc>
                <a:spcPct val="100000"/>
              </a:lnSpc>
            </a:pPr>
            <a:r>
              <a:rPr b="1" lang="en-US" sz="2400">
                <a:solidFill>
                  <a:srgbClr val="333333"/>
                </a:solidFill>
                <a:latin typeface="CamingoDos Pro Cd"/>
              </a:rPr>
              <a:t>Refactoring</a:t>
            </a:r>
            <a:endParaRPr/>
          </a:p>
          <a:p>
            <a:pPr lvl="1">
              <a:lnSpc>
                <a:spcPct val="100000"/>
              </a:lnSpc>
              <a:buFont typeface="Arial"/>
              <a:buChar char="–"/>
            </a:pPr>
            <a:r>
              <a:rPr lang="en-US" sz="2000">
                <a:solidFill>
                  <a:srgbClr val="333333"/>
                </a:solidFill>
                <a:latin typeface="CamingoDos Pro Cd"/>
              </a:rPr>
              <a:t>Refactoring happens as normal part of development</a:t>
            </a:r>
            <a:endParaRPr/>
          </a:p>
          <a:p>
            <a:pPr lvl="1">
              <a:lnSpc>
                <a:spcPct val="100000"/>
              </a:lnSpc>
              <a:buFont typeface="Arial"/>
              <a:buChar char="–"/>
            </a:pPr>
            <a:r>
              <a:rPr lang="en-US" sz="2000">
                <a:solidFill>
                  <a:srgbClr val="333333"/>
                </a:solidFill>
                <a:latin typeface="CamingoDos Pro Cd"/>
              </a:rPr>
              <a:t>No ‘permission’ needed by the team to refactor</a:t>
            </a:r>
            <a:endParaRPr/>
          </a:p>
          <a:p>
            <a:pPr>
              <a:lnSpc>
                <a:spcPct val="100000"/>
              </a:lnSpc>
            </a:pPr>
            <a:endParaRPr/>
          </a:p>
          <a:p>
            <a:pPr>
              <a:lnSpc>
                <a:spcPct val="100000"/>
              </a:lnSpc>
            </a:pPr>
            <a:r>
              <a:rPr b="1" lang="en-US" sz="2400">
                <a:solidFill>
                  <a:srgbClr val="333333"/>
                </a:solidFill>
                <a:latin typeface="CamingoDos Pro Cd"/>
              </a:rPr>
              <a:t>Redesign</a:t>
            </a:r>
            <a:endParaRPr/>
          </a:p>
          <a:p>
            <a:pPr lvl="1">
              <a:lnSpc>
                <a:spcPct val="100000"/>
              </a:lnSpc>
              <a:buFont typeface="Arial"/>
              <a:buChar char="–"/>
            </a:pPr>
            <a:r>
              <a:rPr lang="en-US" sz="2000">
                <a:solidFill>
                  <a:srgbClr val="333333"/>
                </a:solidFill>
                <a:latin typeface="CamingoDos Pro Cd"/>
              </a:rPr>
              <a:t>Large scale refactoring/redesign decisions should be owned by the whole team</a:t>
            </a:r>
            <a:endParaRPr/>
          </a:p>
          <a:p>
            <a:pPr lvl="1">
              <a:lnSpc>
                <a:spcPct val="100000"/>
              </a:lnSpc>
              <a:buFont typeface="Arial"/>
              <a:buChar char="–"/>
            </a:pPr>
            <a:r>
              <a:rPr lang="en-US" sz="2000">
                <a:solidFill>
                  <a:srgbClr val="333333"/>
                </a:solidFill>
                <a:latin typeface="CamingoDos Pro Cd"/>
              </a:rPr>
              <a:t>Potentially takes many days</a:t>
            </a:r>
            <a:endParaRPr/>
          </a:p>
          <a:p>
            <a:pPr lvl="1">
              <a:lnSpc>
                <a:spcPct val="100000"/>
              </a:lnSpc>
              <a:buFont typeface="Arial"/>
              <a:buChar char="–"/>
            </a:pPr>
            <a:r>
              <a:rPr lang="en-US" sz="2000">
                <a:solidFill>
                  <a:srgbClr val="333333"/>
                </a:solidFill>
                <a:latin typeface="CamingoDos Pro Cd"/>
              </a:rPr>
              <a:t>Often assigned its own story card</a:t>
            </a:r>
            <a:endParaRPr/>
          </a:p>
          <a:p>
            <a:pPr lvl="2">
              <a:lnSpc>
                <a:spcPct val="100000"/>
              </a:lnSpc>
              <a:buFont typeface="Arial"/>
              <a:buChar char="•"/>
            </a:pPr>
            <a:r>
              <a:rPr lang="en-US" sz="2400">
                <a:solidFill>
                  <a:srgbClr val="333333"/>
                </a:solidFill>
                <a:latin typeface="CamingoDos Pro Cd"/>
              </a:rPr>
              <a:t>Allows for estimation &amp; prioritization</a:t>
            </a:r>
            <a:endParaRPr/>
          </a:p>
          <a:p>
            <a:pPr>
              <a:lnSpc>
                <a:spcPct val="100000"/>
              </a:lnSpc>
            </a:pPr>
            <a:endParaRPr/>
          </a:p>
          <a:p>
            <a:pPr>
              <a:lnSpc>
                <a:spcPct val="100000"/>
              </a:lnSpc>
            </a:pPr>
            <a:endParaRPr/>
          </a:p>
          <a:p>
            <a:pPr>
              <a:lnSpc>
                <a:spcPct val="100000"/>
              </a:lnSpc>
            </a:pP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Redesign</a:t>
            </a:r>
            <a:endParaRPr/>
          </a:p>
        </p:txBody>
      </p:sp>
      <p:sp>
        <p:nvSpPr>
          <p:cNvPr id="359" name="TextShape 2"/>
          <p:cNvSpPr txBox="1"/>
          <p:nvPr/>
        </p:nvSpPr>
        <p:spPr>
          <a:xfrm>
            <a:off x="457200" y="1600200"/>
            <a:ext cx="8229240" cy="4173480"/>
          </a:xfrm>
          <a:prstGeom prst="rect">
            <a:avLst/>
          </a:prstGeom>
        </p:spPr>
        <p:txBody>
          <a:bodyPr/>
          <a:p>
            <a:pPr>
              <a:lnSpc>
                <a:spcPct val="100000"/>
              </a:lnSpc>
            </a:pPr>
            <a:r>
              <a:rPr lang="en-US" sz="2400">
                <a:solidFill>
                  <a:srgbClr val="333333"/>
                </a:solidFill>
                <a:latin typeface="CamingoDos Pro Cd"/>
              </a:rPr>
              <a:t>Tips</a:t>
            </a:r>
            <a:endParaRPr/>
          </a:p>
          <a:p>
            <a:pPr lvl="1">
              <a:lnSpc>
                <a:spcPct val="100000"/>
              </a:lnSpc>
              <a:buFont typeface="Arial"/>
              <a:buChar char="–"/>
            </a:pPr>
            <a:r>
              <a:rPr lang="en-US" sz="2000">
                <a:solidFill>
                  <a:srgbClr val="333333"/>
                </a:solidFill>
                <a:latin typeface="CamingoDos Pro Cd"/>
              </a:rPr>
              <a:t>Check in before beginning</a:t>
            </a:r>
            <a:endParaRPr/>
          </a:p>
          <a:p>
            <a:pPr lvl="2">
              <a:lnSpc>
                <a:spcPct val="100000"/>
              </a:lnSpc>
              <a:buFont typeface="Arial"/>
              <a:buChar char="•"/>
            </a:pPr>
            <a:r>
              <a:rPr lang="en-US" sz="2400">
                <a:solidFill>
                  <a:srgbClr val="333333"/>
                </a:solidFill>
                <a:latin typeface="CamingoDos Pro Cd"/>
              </a:rPr>
              <a:t>Allows easy back out</a:t>
            </a:r>
            <a:endParaRPr/>
          </a:p>
          <a:p>
            <a:pPr lvl="1">
              <a:lnSpc>
                <a:spcPct val="100000"/>
              </a:lnSpc>
              <a:buFont typeface="Arial"/>
              <a:buChar char="–"/>
            </a:pPr>
            <a:r>
              <a:rPr lang="en-US" sz="2000">
                <a:solidFill>
                  <a:srgbClr val="333333"/>
                </a:solidFill>
                <a:latin typeface="CamingoDos Pro Cd"/>
              </a:rPr>
              <a:t>If unsure of design, spike a solution</a:t>
            </a:r>
            <a:endParaRPr/>
          </a:p>
          <a:p>
            <a:pPr lvl="2">
              <a:lnSpc>
                <a:spcPct val="100000"/>
              </a:lnSpc>
              <a:buFont typeface="Arial"/>
              <a:buChar char="•"/>
            </a:pPr>
            <a:r>
              <a:rPr lang="en-US" sz="2400">
                <a:solidFill>
                  <a:srgbClr val="333333"/>
                </a:solidFill>
                <a:latin typeface="CamingoDos Pro Cd"/>
              </a:rPr>
              <a:t>Don’t worry about testing, just go as far as you can to learn what will work</a:t>
            </a:r>
            <a:endParaRPr/>
          </a:p>
          <a:p>
            <a:pPr lvl="2">
              <a:lnSpc>
                <a:spcPct val="100000"/>
              </a:lnSpc>
              <a:buFont typeface="Arial"/>
              <a:buChar char="•"/>
            </a:pPr>
            <a:r>
              <a:rPr lang="en-US" sz="2400">
                <a:solidFill>
                  <a:srgbClr val="333333"/>
                </a:solidFill>
                <a:latin typeface="CamingoDos Pro Cd"/>
              </a:rPr>
              <a:t>ALWAYS back out your spike and start again with tests</a:t>
            </a:r>
            <a:endParaRPr/>
          </a:p>
          <a:p>
            <a:pPr lvl="1">
              <a:lnSpc>
                <a:spcPct val="100000"/>
              </a:lnSpc>
              <a:buFont typeface="Arial"/>
              <a:buChar char="–"/>
            </a:pPr>
            <a:r>
              <a:rPr lang="en-US" sz="2000">
                <a:solidFill>
                  <a:srgbClr val="333333"/>
                </a:solidFill>
                <a:latin typeface="CamingoDos Pro Cd"/>
              </a:rPr>
              <a:t>Work in VERY small steps</a:t>
            </a:r>
            <a:endParaRPr/>
          </a:p>
          <a:p>
            <a:pPr lvl="2">
              <a:lnSpc>
                <a:spcPct val="100000"/>
              </a:lnSpc>
              <a:buFont typeface="Arial"/>
              <a:buChar char="•"/>
            </a:pPr>
            <a:r>
              <a:rPr lang="en-US" sz="2400">
                <a:solidFill>
                  <a:srgbClr val="333333"/>
                </a:solidFill>
                <a:latin typeface="CamingoDos Pro Cd"/>
              </a:rPr>
              <a:t>Keep the tests passing throughout the entire redesign</a:t>
            </a:r>
            <a:endParaRPr/>
          </a:p>
          <a:p>
            <a:pPr>
              <a:lnSpc>
                <a:spcPct val="100000"/>
              </a:lnSpc>
            </a:pPr>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Redesigning Legacy Code</a:t>
            </a:r>
            <a:endParaRPr/>
          </a:p>
        </p:txBody>
      </p:sp>
      <p:sp>
        <p:nvSpPr>
          <p:cNvPr id="361"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Strangler Pattern</a:t>
            </a:r>
            <a:endParaRPr/>
          </a:p>
          <a:p>
            <a:pPr lvl="1">
              <a:lnSpc>
                <a:spcPct val="100000"/>
              </a:lnSpc>
              <a:buFont typeface="Arial"/>
              <a:buChar char="–"/>
            </a:pPr>
            <a:r>
              <a:rPr lang="en-US" sz="2800">
                <a:solidFill>
                  <a:srgbClr val="333333"/>
                </a:solidFill>
                <a:latin typeface="CamingoDos Pro Cd"/>
              </a:rPr>
              <a:t>Useful when test coverage is not sufficient</a:t>
            </a:r>
            <a:endParaRPr/>
          </a:p>
          <a:p>
            <a:pPr lvl="1">
              <a:lnSpc>
                <a:spcPct val="100000"/>
              </a:lnSpc>
              <a:buFont typeface="Arial"/>
              <a:buChar char="–"/>
            </a:pPr>
            <a:r>
              <a:rPr lang="en-US" sz="2800">
                <a:solidFill>
                  <a:srgbClr val="333333"/>
                </a:solidFill>
                <a:latin typeface="CamingoDos Pro Cd"/>
              </a:rPr>
              <a:t>Involves wrapping the bad portion of the code with a new design that delegates.</a:t>
            </a:r>
            <a:endParaRPr/>
          </a:p>
          <a:p>
            <a:pPr lvl="1">
              <a:lnSpc>
                <a:spcPct val="100000"/>
              </a:lnSpc>
              <a:buFont typeface="Arial"/>
              <a:buChar char="–"/>
            </a:pPr>
            <a:r>
              <a:rPr lang="en-US" sz="2800">
                <a:solidFill>
                  <a:srgbClr val="333333"/>
                </a:solidFill>
                <a:latin typeface="CamingoDos Pro Cd"/>
              </a:rPr>
              <a:t>Any new functionality goes into the new design</a:t>
            </a:r>
            <a:endParaRPr/>
          </a:p>
          <a:p>
            <a:pPr lvl="1">
              <a:lnSpc>
                <a:spcPct val="100000"/>
              </a:lnSpc>
              <a:buFont typeface="Arial"/>
              <a:buChar char="–"/>
            </a:pPr>
            <a:r>
              <a:rPr lang="en-US" sz="2800">
                <a:solidFill>
                  <a:srgbClr val="333333"/>
                </a:solidFill>
                <a:latin typeface="CamingoDos Pro Cd"/>
              </a:rPr>
              <a:t>Over time, the old code will be used for less and less functionality</a:t>
            </a:r>
            <a:endParaRPr/>
          </a:p>
          <a:p>
            <a:pPr>
              <a:lnSpc>
                <a:spcPct val="100000"/>
              </a:lnSpc>
            </a:pPr>
            <a:r>
              <a:rPr lang="en-US" sz="3200">
                <a:solidFill>
                  <a:srgbClr val="333333"/>
                </a:solidFill>
                <a:latin typeface="CamingoDos Pro Cd"/>
              </a:rPr>
              <a:t>Useful Resources</a:t>
            </a:r>
            <a:endParaRPr/>
          </a:p>
          <a:p>
            <a:pPr lvl="1">
              <a:lnSpc>
                <a:spcPct val="100000"/>
              </a:lnSpc>
              <a:buFont typeface="Arial"/>
              <a:buChar char="–"/>
            </a:pPr>
            <a:r>
              <a:rPr lang="en-US" sz="2800">
                <a:solidFill>
                  <a:srgbClr val="333333"/>
                </a:solidFill>
                <a:latin typeface="CamingoDos Pro Cd"/>
              </a:rPr>
              <a:t>http://martinfowler.com/bliki/StranglerApplication.html</a:t>
            </a:r>
            <a:endParaRPr/>
          </a:p>
          <a:p>
            <a:pPr lvl="1">
              <a:lnSpc>
                <a:spcPct val="100000"/>
              </a:lnSpc>
              <a:buFont typeface="Arial"/>
              <a:buChar char="–"/>
            </a:pPr>
            <a:r>
              <a:rPr lang="en-US" sz="2800">
                <a:solidFill>
                  <a:srgbClr val="333333"/>
                </a:solidFill>
                <a:latin typeface="CamingoDos Pro Cd"/>
              </a:rPr>
              <a:t>“</a:t>
            </a:r>
            <a:r>
              <a:rPr lang="en-US" sz="2800">
                <a:solidFill>
                  <a:srgbClr val="333333"/>
                </a:solidFill>
                <a:latin typeface="CamingoDos Pro Cd"/>
              </a:rPr>
              <a:t>Working Effectively with Legacy Code” by Michael Feathers</a:t>
            </a:r>
            <a:endParaRPr/>
          </a:p>
          <a:p>
            <a:pPr>
              <a:lnSpc>
                <a:spcPct val="100000"/>
              </a:lnSpc>
            </a:pPr>
            <a:endParaRPr/>
          </a:p>
          <a:p>
            <a:pPr>
              <a:lnSpc>
                <a:spcPct val="100000"/>
              </a:lnSpc>
            </a:pP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Presenting</a:t>
            </a:r>
            <a:endParaRPr/>
          </a:p>
        </p:txBody>
      </p:sp>
      <p:pic>
        <p:nvPicPr>
          <p:cNvPr descr="" id="179" name="Picture 7"/>
          <p:cNvPicPr/>
          <p:nvPr/>
        </p:nvPicPr>
        <p:blipFill>
          <a:blip r:embed="rId1"/>
          <a:stretch>
            <a:fillRect/>
          </a:stretch>
        </p:blipFill>
        <p:spPr>
          <a:xfrm>
            <a:off x="28440" y="1167120"/>
            <a:ext cx="4342680" cy="3256920"/>
          </a:xfrm>
          <a:prstGeom prst="rect">
            <a:avLst/>
          </a:prstGeom>
          <a:ln>
            <a:noFill/>
          </a:ln>
        </p:spPr>
      </p:pic>
      <p:sp>
        <p:nvSpPr>
          <p:cNvPr id="180" name="CustomShape 2"/>
          <p:cNvSpPr/>
          <p:nvPr/>
        </p:nvSpPr>
        <p:spPr>
          <a:xfrm>
            <a:off x="242280" y="1279080"/>
            <a:ext cx="1119600" cy="683280"/>
          </a:xfrm>
          <a:prstGeom prst="rect">
            <a:avLst/>
          </a:prstGeom>
          <a:solidFill>
            <a:srgbClr val="ffffff"/>
          </a:solidFill>
          <a:ln>
            <a:noFill/>
          </a:ln>
        </p:spPr>
        <p:txBody>
          <a:bodyPr bIns="45000" lIns="90000" rIns="90000" tIns="45000"/>
          <a:p>
            <a:pPr>
              <a:lnSpc>
                <a:spcPct val="100000"/>
              </a:lnSpc>
            </a:pPr>
            <a:r>
              <a:rPr b="1" lang="en-US" sz="800">
                <a:solidFill>
                  <a:srgbClr val="000000"/>
                </a:solidFill>
                <a:latin typeface="Courier New"/>
              </a:rPr>
              <a:t>for(int i=0; i&lt;10; i++) {</a:t>
            </a:r>
            <a:endParaRPr/>
          </a:p>
          <a:p>
            <a:pPr>
              <a:lnSpc>
                <a:spcPct val="100000"/>
              </a:lnSpc>
            </a:pPr>
            <a:r>
              <a:rPr b="1" lang="en-US" sz="800">
                <a:solidFill>
                  <a:srgbClr val="000000"/>
                </a:solidFill>
                <a:latin typeface="Courier New"/>
              </a:rPr>
              <a:t>   </a:t>
            </a:r>
            <a:r>
              <a:rPr b="1" lang="en-US" sz="800">
                <a:solidFill>
                  <a:srgbClr val="000000"/>
                </a:solidFill>
                <a:latin typeface="Courier New"/>
              </a:rPr>
              <a:t>System.out.println(“Hello World!”);</a:t>
            </a:r>
            <a:endParaRPr/>
          </a:p>
          <a:p>
            <a:pPr>
              <a:lnSpc>
                <a:spcPct val="100000"/>
              </a:lnSpc>
            </a:pPr>
            <a:r>
              <a:rPr b="1" lang="en-US" sz="800">
                <a:solidFill>
                  <a:srgbClr val="000000"/>
                </a:solidFill>
                <a:latin typeface="Courier New"/>
              </a:rPr>
              <a:t>}</a:t>
            </a:r>
            <a:endParaRPr/>
          </a:p>
        </p:txBody>
      </p:sp>
      <p:sp>
        <p:nvSpPr>
          <p:cNvPr id="181" name="TextShape 3"/>
          <p:cNvSpPr txBox="1"/>
          <p:nvPr/>
        </p:nvSpPr>
        <p:spPr>
          <a:xfrm>
            <a:off x="4837680" y="1600200"/>
            <a:ext cx="3848760" cy="4525560"/>
          </a:xfrm>
          <a:prstGeom prst="rect">
            <a:avLst/>
          </a:prstGeom>
        </p:spPr>
        <p:txBody>
          <a:bodyPr/>
          <a:p>
            <a:pPr>
              <a:lnSpc>
                <a:spcPct val="100000"/>
              </a:lnSpc>
              <a:buFont typeface="Lucida Grande"/>
              <a:buChar char="–"/>
            </a:pPr>
            <a:r>
              <a:rPr lang="en-US" sz="3200">
                <a:solidFill>
                  <a:srgbClr val="333333"/>
                </a:solidFill>
                <a:latin typeface="CamingoDos Pro Cd"/>
              </a:rPr>
              <a:t>One conversation</a:t>
            </a:r>
            <a:endParaRPr/>
          </a:p>
          <a:p>
            <a:pPr>
              <a:lnSpc>
                <a:spcPct val="100000"/>
              </a:lnSpc>
              <a:buFont typeface="Lucida Grande"/>
              <a:buChar char="–"/>
            </a:pPr>
            <a:r>
              <a:rPr lang="en-US" sz="3200">
                <a:solidFill>
                  <a:srgbClr val="333333"/>
                </a:solidFill>
                <a:latin typeface="CamingoDos Pro Cd"/>
              </a:rPr>
              <a:t>Attention to the speaker</a:t>
            </a:r>
            <a:endParaRPr/>
          </a:p>
          <a:p>
            <a:pPr>
              <a:lnSpc>
                <a:spcPct val="100000"/>
              </a:lnSpc>
              <a:buFont typeface="Lucida Grande"/>
              <a:buChar char="–"/>
            </a:pPr>
            <a:r>
              <a:rPr lang="en-US" sz="3200">
                <a:solidFill>
                  <a:srgbClr val="333333"/>
                </a:solidFill>
                <a:latin typeface="CamingoDos Pro Cd"/>
              </a:rPr>
              <a:t>Laptops closed or put aside</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#10</a:t>
            </a:r>
            <a:endParaRPr/>
          </a:p>
        </p:txBody>
      </p:sp>
      <p:sp>
        <p:nvSpPr>
          <p:cNvPr id="363"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how much total I’ve spent</a:t>
            </a:r>
            <a:endParaRPr/>
          </a:p>
          <a:p>
            <a:pPr>
              <a:lnSpc>
                <a:spcPct val="100000"/>
              </a:lnSpc>
            </a:pPr>
            <a:endParaRPr/>
          </a:p>
          <a:p>
            <a:pPr>
              <a:lnSpc>
                <a:spcPct val="100000"/>
              </a:lnSpc>
            </a:pPr>
            <a:r>
              <a:rPr lang="en-US" sz="3200">
                <a:solidFill>
                  <a:srgbClr val="333333"/>
                </a:solidFill>
                <a:latin typeface="CamingoDos Pro Cd"/>
              </a:rPr>
              <a:t>So I can manage my budget</a:t>
            </a:r>
            <a:endParaRPr/>
          </a:p>
          <a:p>
            <a:pPr>
              <a:lnSpc>
                <a:spcPct val="100000"/>
              </a:lnSpc>
            </a:pPr>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Mocking</a:t>
            </a:r>
            <a:endParaRPr/>
          </a:p>
        </p:txBody>
      </p:sp>
      <p:sp>
        <p:nvSpPr>
          <p:cNvPr id="365" name="TextShape 2"/>
          <p:cNvSpPr txBox="1"/>
          <p:nvPr/>
        </p:nvSpPr>
        <p:spPr>
          <a:xfrm>
            <a:off x="1371600" y="3886200"/>
            <a:ext cx="6400440" cy="1752120"/>
          </a:xfrm>
          <a:prstGeom prst="rect">
            <a:avLst/>
          </a:prstGeom>
        </p:spPr>
        <p:txBody>
          <a:bodyPr/>
          <a:p>
            <a:pPr algn="ctr">
              <a:lnSpc>
                <a:spcPct val="100000"/>
              </a:lnSpc>
            </a:pPr>
            <a:r>
              <a:rPr i="1" lang="en-US" sz="3200">
                <a:solidFill>
                  <a:srgbClr val="8b8b8b"/>
                </a:solidFill>
                <a:latin typeface="CamingoDos Pro Cd"/>
              </a:rPr>
              <a:t>Unit testing with test double</a:t>
            </a:r>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6" name="TextShape 1"/>
          <p:cNvSpPr txBox="1"/>
          <p:nvPr/>
        </p:nvSpPr>
        <p:spPr>
          <a:xfrm>
            <a:off x="457200" y="274680"/>
            <a:ext cx="8229240" cy="923760"/>
          </a:xfrm>
          <a:prstGeom prst="rect">
            <a:avLst/>
          </a:prstGeom>
        </p:spPr>
        <p:txBody>
          <a:bodyPr anchor="ctr"/>
          <a:p>
            <a:pPr>
              <a:lnSpc>
                <a:spcPct val="100000"/>
              </a:lnSpc>
            </a:pPr>
            <a:r>
              <a:rPr b="1" lang="en-US" sz="4000">
                <a:solidFill>
                  <a:srgbClr val="000000"/>
                </a:solidFill>
                <a:latin typeface="Marydale"/>
              </a:rPr>
              <a:t>Definition: Test Double</a:t>
            </a:r>
            <a:endParaRPr/>
          </a:p>
        </p:txBody>
      </p:sp>
      <p:sp>
        <p:nvSpPr>
          <p:cNvPr id="367"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In automated </a:t>
            </a:r>
            <a:r>
              <a:rPr b="1" lang="en-US" sz="3200">
                <a:solidFill>
                  <a:srgbClr val="333333"/>
                </a:solidFill>
                <a:latin typeface="CamingoDos Pro Cd"/>
              </a:rPr>
              <a:t>unit testing </a:t>
            </a:r>
            <a:r>
              <a:rPr lang="en-US" sz="3200">
                <a:solidFill>
                  <a:srgbClr val="333333"/>
                </a:solidFill>
                <a:latin typeface="CamingoDos Pro Cd"/>
              </a:rPr>
              <a:t>replaces an  object on which the class under test  depends  Can be a </a:t>
            </a:r>
            <a:r>
              <a:rPr b="1" lang="en-US" sz="3200">
                <a:solidFill>
                  <a:srgbClr val="333333"/>
                </a:solidFill>
                <a:latin typeface="CamingoDos Pro Cd"/>
              </a:rPr>
              <a:t>Stub</a:t>
            </a:r>
            <a:r>
              <a:rPr lang="en-US" sz="3200">
                <a:solidFill>
                  <a:srgbClr val="333333"/>
                </a:solidFill>
                <a:latin typeface="CamingoDos Pro Cd"/>
              </a:rPr>
              <a:t>, a </a:t>
            </a:r>
            <a:r>
              <a:rPr b="1" lang="en-US" sz="3200">
                <a:solidFill>
                  <a:srgbClr val="333333"/>
                </a:solidFill>
                <a:latin typeface="CamingoDos Pro Cd"/>
              </a:rPr>
              <a:t>Mock </a:t>
            </a:r>
            <a:r>
              <a:rPr lang="en-US" sz="3200">
                <a:solidFill>
                  <a:srgbClr val="333333"/>
                </a:solidFill>
                <a:latin typeface="CamingoDos Pro Cd"/>
              </a:rPr>
              <a:t>a </a:t>
            </a:r>
            <a:r>
              <a:rPr b="1" lang="en-US" sz="3200">
                <a:solidFill>
                  <a:srgbClr val="333333"/>
                </a:solidFill>
                <a:latin typeface="CamingoDos Pro Cd"/>
              </a:rPr>
              <a:t>Spy</a:t>
            </a:r>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TextShape 1"/>
          <p:cNvSpPr txBox="1"/>
          <p:nvPr/>
        </p:nvSpPr>
        <p:spPr>
          <a:xfrm>
            <a:off x="457200" y="274680"/>
            <a:ext cx="8229240" cy="923760"/>
          </a:xfrm>
          <a:prstGeom prst="rect">
            <a:avLst/>
          </a:prstGeom>
        </p:spPr>
        <p:txBody>
          <a:bodyPr anchor="ctr"/>
          <a:p>
            <a:pPr>
              <a:lnSpc>
                <a:spcPct val="100000"/>
              </a:lnSpc>
            </a:pPr>
            <a:r>
              <a:rPr b="1" lang="en-US" sz="4000">
                <a:solidFill>
                  <a:srgbClr val="000000"/>
                </a:solidFill>
                <a:latin typeface="Marydale"/>
              </a:rPr>
              <a:t>Definition: Stub</a:t>
            </a:r>
            <a:endParaRPr/>
          </a:p>
        </p:txBody>
      </p:sp>
      <p:sp>
        <p:nvSpPr>
          <p:cNvPr id="369"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Has configurable canned responses</a:t>
            </a:r>
            <a:endParaRPr/>
          </a:p>
          <a:p>
            <a:pPr>
              <a:lnSpc>
                <a:spcPct val="100000"/>
              </a:lnSpc>
            </a:pPr>
            <a:endParaRPr/>
          </a:p>
          <a:p>
            <a:pPr>
              <a:lnSpc>
                <a:spcPct val="100000"/>
              </a:lnSpc>
            </a:pPr>
            <a:r>
              <a:rPr lang="en-US" sz="3200">
                <a:solidFill>
                  <a:srgbClr val="333333"/>
                </a:solidFill>
                <a:latin typeface="CamingoDos Pro Cd"/>
              </a:rPr>
              <a:t>Is used to control the indirect input to the class under test</a:t>
            </a:r>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70" name="Picture 5"/>
          <p:cNvPicPr/>
          <p:nvPr/>
        </p:nvPicPr>
        <p:blipFill>
          <a:blip r:embed="rId1"/>
          <a:stretch>
            <a:fillRect/>
          </a:stretch>
        </p:blipFill>
        <p:spPr>
          <a:xfrm>
            <a:off x="109080" y="663840"/>
            <a:ext cx="8921160" cy="5736240"/>
          </a:xfrm>
          <a:prstGeom prst="rect">
            <a:avLst/>
          </a:prstGeom>
          <a:ln>
            <a:noFill/>
          </a:ln>
        </p:spPr>
      </p:pic>
      <p:sp>
        <p:nvSpPr>
          <p:cNvPr id="37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Stubbing</a:t>
            </a:r>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Mocking Exercise</a:t>
            </a:r>
            <a:endParaRPr/>
          </a:p>
        </p:txBody>
      </p:sp>
      <p:sp>
        <p:nvSpPr>
          <p:cNvPr id="373" name="TextShape 2"/>
          <p:cNvSpPr txBox="1"/>
          <p:nvPr/>
        </p:nvSpPr>
        <p:spPr>
          <a:xfrm>
            <a:off x="380880" y="1295280"/>
            <a:ext cx="8229240" cy="5157360"/>
          </a:xfrm>
          <a:prstGeom prst="rect">
            <a:avLst/>
          </a:prstGeom>
        </p:spPr>
        <p:txBody>
          <a:bodyPr/>
          <a:p>
            <a:pPr>
              <a:lnSpc>
                <a:spcPct val="100000"/>
              </a:lnSpc>
              <a:buFont typeface="Lucida Grande"/>
              <a:buChar char="–"/>
            </a:pPr>
            <a:r>
              <a:rPr lang="en-US" sz="3200">
                <a:solidFill>
                  <a:srgbClr val="333333"/>
                </a:solidFill>
                <a:latin typeface="CamingoDos Pro Cd"/>
              </a:rPr>
              <a:t>Test the total ViewCurrentRentalsAction Stubbing the rentalRepository</a:t>
            </a:r>
            <a:endParaRPr/>
          </a:p>
          <a:p>
            <a:pPr>
              <a:lnSpc>
                <a:spcPct val="100000"/>
              </a:lnSpc>
            </a:pPr>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4" name="TextShape 1"/>
          <p:cNvSpPr txBox="1"/>
          <p:nvPr/>
        </p:nvSpPr>
        <p:spPr>
          <a:xfrm>
            <a:off x="457200" y="274680"/>
            <a:ext cx="8229240" cy="923760"/>
          </a:xfrm>
          <a:prstGeom prst="rect">
            <a:avLst/>
          </a:prstGeom>
        </p:spPr>
        <p:txBody>
          <a:bodyPr anchor="ctr"/>
          <a:p>
            <a:pPr>
              <a:lnSpc>
                <a:spcPct val="100000"/>
              </a:lnSpc>
            </a:pPr>
            <a:r>
              <a:rPr b="1" lang="en-US" sz="4000">
                <a:solidFill>
                  <a:srgbClr val="000000"/>
                </a:solidFill>
                <a:latin typeface="Marydale"/>
              </a:rPr>
              <a:t>Definition: Strict Mock</a:t>
            </a:r>
            <a:endParaRPr/>
          </a:p>
        </p:txBody>
      </p:sp>
      <p:sp>
        <p:nvSpPr>
          <p:cNvPr id="375"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Has configurable expectations</a:t>
            </a:r>
            <a:endParaRPr/>
          </a:p>
          <a:p>
            <a:pPr>
              <a:lnSpc>
                <a:spcPct val="100000"/>
              </a:lnSpc>
            </a:pPr>
            <a:r>
              <a:rPr lang="en-US" sz="3200">
                <a:solidFill>
                  <a:srgbClr val="333333"/>
                </a:solidFill>
                <a:latin typeface="CamingoDos Pro Cd"/>
              </a:rPr>
              <a:t> </a:t>
            </a:r>
            <a:r>
              <a:rPr lang="en-US" sz="3200">
                <a:solidFill>
                  <a:srgbClr val="333333"/>
                </a:solidFill>
                <a:latin typeface="CamingoDos Pro Cd"/>
              </a:rPr>
              <a:t>Used for verifying messages sent by the  class under test</a:t>
            </a:r>
            <a:endParaRPr/>
          </a:p>
          <a:p>
            <a:pPr>
              <a:lnSpc>
                <a:spcPct val="100000"/>
              </a:lnSpc>
            </a:pPr>
            <a:endParaRPr/>
          </a:p>
          <a:p>
            <a:pPr>
              <a:lnSpc>
                <a:spcPct val="100000"/>
              </a:lnSpc>
            </a:pPr>
            <a:r>
              <a:rPr lang="en-US" sz="3200">
                <a:solidFill>
                  <a:srgbClr val="333333"/>
                </a:solidFill>
                <a:latin typeface="CamingoDos Pro Cd"/>
              </a:rPr>
              <a:t>Test fails when expected msg is not sent  Test fails when unexpected msg is sent</a:t>
            </a:r>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Mocking</a:t>
            </a:r>
            <a:endParaRPr/>
          </a:p>
        </p:txBody>
      </p:sp>
      <p:pic>
        <p:nvPicPr>
          <p:cNvPr descr="" id="377" name="Picture 5"/>
          <p:cNvPicPr/>
          <p:nvPr/>
        </p:nvPicPr>
        <p:blipFill>
          <a:blip r:embed="rId1"/>
          <a:stretch>
            <a:fillRect/>
          </a:stretch>
        </p:blipFill>
        <p:spPr>
          <a:xfrm>
            <a:off x="109080" y="717120"/>
            <a:ext cx="8921160" cy="5738400"/>
          </a:xfrm>
          <a:prstGeom prst="rect">
            <a:avLst/>
          </a:prstGeom>
          <a:ln>
            <a:noFill/>
          </a:ln>
        </p:spPr>
      </p:pic>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When do you use Stubs?</a:t>
            </a:r>
            <a:endParaRPr/>
          </a:p>
        </p:txBody>
      </p:sp>
      <p:sp>
        <p:nvSpPr>
          <p:cNvPr id="379" name="TextShape 2"/>
          <p:cNvSpPr txBox="1"/>
          <p:nvPr/>
        </p:nvSpPr>
        <p:spPr>
          <a:xfrm>
            <a:off x="457200" y="1409760"/>
            <a:ext cx="8229240" cy="4364280"/>
          </a:xfrm>
          <a:prstGeom prst="rect">
            <a:avLst/>
          </a:prstGeom>
        </p:spPr>
        <p:txBody>
          <a:bodyPr/>
          <a:p>
            <a:pPr>
              <a:lnSpc>
                <a:spcPct val="100000"/>
              </a:lnSpc>
              <a:buFont typeface="Lucida Grande"/>
              <a:buChar char="–"/>
            </a:pPr>
            <a:r>
              <a:rPr lang="en-US" sz="3200">
                <a:solidFill>
                  <a:srgbClr val="333333"/>
                </a:solidFill>
                <a:latin typeface="CamingoDos Pro Cd"/>
              </a:rPr>
              <a:t>To fake the external dependencies of the object under test. As:</a:t>
            </a:r>
            <a:endParaRPr/>
          </a:p>
          <a:p>
            <a:pPr lvl="1">
              <a:lnSpc>
                <a:spcPct val="100000"/>
              </a:lnSpc>
              <a:buFont typeface="Arial"/>
              <a:buChar char="–"/>
            </a:pPr>
            <a:r>
              <a:rPr lang="en-US" sz="2800">
                <a:solidFill>
                  <a:srgbClr val="333333"/>
                </a:solidFill>
                <a:latin typeface="CamingoDos Pro Cd"/>
              </a:rPr>
              <a:t>File System</a:t>
            </a:r>
            <a:endParaRPr/>
          </a:p>
          <a:p>
            <a:pPr lvl="1">
              <a:lnSpc>
                <a:spcPct val="100000"/>
              </a:lnSpc>
              <a:buFont typeface="Arial"/>
              <a:buChar char="–"/>
            </a:pPr>
            <a:r>
              <a:rPr lang="en-US" sz="2800">
                <a:solidFill>
                  <a:srgbClr val="333333"/>
                </a:solidFill>
                <a:latin typeface="CamingoDos Pro Cd"/>
              </a:rPr>
              <a:t>Config info</a:t>
            </a:r>
            <a:endParaRPr/>
          </a:p>
          <a:p>
            <a:pPr lvl="1">
              <a:lnSpc>
                <a:spcPct val="100000"/>
              </a:lnSpc>
              <a:buFont typeface="Arial"/>
              <a:buChar char="–"/>
            </a:pPr>
            <a:r>
              <a:rPr lang="en-US" sz="2800">
                <a:solidFill>
                  <a:srgbClr val="333333"/>
                </a:solidFill>
                <a:latin typeface="CamingoDos Pro Cd"/>
              </a:rPr>
              <a:t>Database</a:t>
            </a:r>
            <a:endParaRPr/>
          </a:p>
          <a:p>
            <a:pPr lvl="1">
              <a:lnSpc>
                <a:spcPct val="100000"/>
              </a:lnSpc>
              <a:buFont typeface="Arial"/>
              <a:buChar char="–"/>
            </a:pPr>
            <a:r>
              <a:rPr lang="en-US" sz="2800">
                <a:solidFill>
                  <a:srgbClr val="333333"/>
                </a:solidFill>
                <a:latin typeface="CamingoDos Pro Cd"/>
              </a:rPr>
              <a:t>Network </a:t>
            </a:r>
            <a:endParaRPr/>
          </a:p>
          <a:p>
            <a:pPr lvl="2">
              <a:lnSpc>
                <a:spcPct val="100000"/>
              </a:lnSpc>
              <a:buFont typeface="Arial"/>
              <a:buChar char="•"/>
            </a:pPr>
            <a:r>
              <a:rPr lang="en-US" sz="2400">
                <a:solidFill>
                  <a:srgbClr val="333333"/>
                </a:solidFill>
                <a:latin typeface="CamingoDos Pro Cd"/>
              </a:rPr>
              <a:t>E.g. Web services</a:t>
            </a:r>
            <a:endParaRPr/>
          </a:p>
          <a:p>
            <a:pPr lvl="1">
              <a:lnSpc>
                <a:spcPct val="100000"/>
              </a:lnSpc>
              <a:buFont typeface="Arial"/>
              <a:buChar char="–"/>
            </a:pPr>
            <a:r>
              <a:rPr lang="en-US" sz="2800">
                <a:solidFill>
                  <a:srgbClr val="333333"/>
                </a:solidFill>
                <a:latin typeface="CamingoDos Pro Cd"/>
              </a:rPr>
              <a:t>Behavior you don’t have control on</a:t>
            </a:r>
            <a:endParaRPr/>
          </a:p>
          <a:p>
            <a:pPr lvl="2">
              <a:lnSpc>
                <a:spcPct val="100000"/>
              </a:lnSpc>
              <a:buFont typeface="Arial"/>
              <a:buChar char="•"/>
            </a:pPr>
            <a:r>
              <a:rPr lang="en-US" sz="2400">
                <a:solidFill>
                  <a:srgbClr val="333333"/>
                </a:solidFill>
                <a:latin typeface="CamingoDos Pro Cd"/>
              </a:rPr>
              <a:t>E.g. DateTime.now() or Random</a:t>
            </a:r>
            <a:endParaRPr/>
          </a:p>
          <a:p>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When do you use Mocks?</a:t>
            </a:r>
            <a:endParaRPr/>
          </a:p>
        </p:txBody>
      </p:sp>
      <p:sp>
        <p:nvSpPr>
          <p:cNvPr id="381" name="CustomShape 2"/>
          <p:cNvSpPr/>
          <p:nvPr/>
        </p:nvSpPr>
        <p:spPr>
          <a:xfrm>
            <a:off x="564120" y="3034440"/>
            <a:ext cx="2777760" cy="654840"/>
          </a:xfrm>
          <a:prstGeom prst="straightConnector1">
            <a:avLst/>
          </a:prstGeom>
          <a:noFill/>
          <a:ln w="57240">
            <a:solidFill>
              <a:srgbClr val="376092"/>
            </a:solidFill>
            <a:round/>
            <a:tailEnd len="med" type="arrow" w="med"/>
          </a:ln>
        </p:spPr>
      </p:sp>
      <p:sp>
        <p:nvSpPr>
          <p:cNvPr id="382" name="CustomShape 3"/>
          <p:cNvSpPr/>
          <p:nvPr/>
        </p:nvSpPr>
        <p:spPr>
          <a:xfrm>
            <a:off x="3342240" y="2754000"/>
            <a:ext cx="2459520" cy="2192040"/>
          </a:xfrm>
          <a:prstGeom prst="ellipse">
            <a:avLst/>
          </a:prstGeom>
          <a:noFill/>
          <a:ln w="57240">
            <a:solidFill>
              <a:srgbClr val="4a7ebb"/>
            </a:solidFill>
            <a:round/>
          </a:ln>
        </p:spPr>
      </p:sp>
      <p:sp>
        <p:nvSpPr>
          <p:cNvPr id="383" name="CustomShape 4"/>
          <p:cNvSpPr/>
          <p:nvPr/>
        </p:nvSpPr>
        <p:spPr>
          <a:xfrm>
            <a:off x="3342240" y="3371400"/>
            <a:ext cx="2459520" cy="1065240"/>
          </a:xfrm>
          <a:prstGeom prst="rect">
            <a:avLst/>
          </a:prstGeom>
          <a:noFill/>
          <a:ln>
            <a:noFill/>
          </a:ln>
        </p:spPr>
        <p:txBody>
          <a:bodyPr bIns="45000" lIns="90000" rIns="90000" tIns="45000"/>
          <a:p>
            <a:pPr algn="ctr">
              <a:lnSpc>
                <a:spcPct val="100000"/>
              </a:lnSpc>
            </a:pPr>
            <a:r>
              <a:rPr b="1" lang="en-US" sz="3200">
                <a:solidFill>
                  <a:srgbClr val="000000"/>
                </a:solidFill>
                <a:latin typeface="Calibri"/>
              </a:rPr>
              <a:t>Object under</a:t>
            </a:r>
            <a:r>
              <a:rPr b="1" lang="en-US" sz="3200">
                <a:solidFill>
                  <a:srgbClr val="000000"/>
                </a:solidFill>
                <a:latin typeface="Calibri"/>
              </a:rPr>
              <a:t>
</a:t>
            </a:r>
            <a:r>
              <a:rPr b="1" lang="en-US" sz="3200">
                <a:solidFill>
                  <a:srgbClr val="000000"/>
                </a:solidFill>
                <a:latin typeface="Calibri"/>
              </a:rPr>
              <a:t>Test</a:t>
            </a:r>
            <a:endParaRPr/>
          </a:p>
        </p:txBody>
      </p:sp>
      <p:sp>
        <p:nvSpPr>
          <p:cNvPr id="384" name="CustomShape 5"/>
          <p:cNvSpPr/>
          <p:nvPr/>
        </p:nvSpPr>
        <p:spPr>
          <a:xfrm>
            <a:off x="564120" y="3311640"/>
            <a:ext cx="2777760" cy="654840"/>
          </a:xfrm>
          <a:prstGeom prst="straightConnector1">
            <a:avLst/>
          </a:prstGeom>
          <a:noFill/>
          <a:ln w="57240">
            <a:solidFill>
              <a:srgbClr val="376092"/>
            </a:solidFill>
            <a:round/>
            <a:tailEnd len="med" type="arrow" w="med"/>
          </a:ln>
        </p:spPr>
      </p:sp>
      <p:sp>
        <p:nvSpPr>
          <p:cNvPr id="385" name="CustomShape 6"/>
          <p:cNvSpPr/>
          <p:nvPr/>
        </p:nvSpPr>
        <p:spPr>
          <a:xfrm>
            <a:off x="631080" y="3604320"/>
            <a:ext cx="2777760" cy="654840"/>
          </a:xfrm>
          <a:prstGeom prst="straightConnector1">
            <a:avLst/>
          </a:prstGeom>
          <a:noFill/>
          <a:ln w="57240">
            <a:solidFill>
              <a:srgbClr val="376092"/>
            </a:solidFill>
            <a:round/>
            <a:tailEnd len="med" type="arrow" w="med"/>
          </a:ln>
        </p:spPr>
      </p:sp>
      <p:sp>
        <p:nvSpPr>
          <p:cNvPr id="386" name="CustomShape 7"/>
          <p:cNvSpPr/>
          <p:nvPr/>
        </p:nvSpPr>
        <p:spPr>
          <a:xfrm rot="790200">
            <a:off x="324000" y="2803680"/>
            <a:ext cx="2777760" cy="456120"/>
          </a:xfrm>
          <a:prstGeom prst="rect">
            <a:avLst/>
          </a:prstGeom>
          <a:noFill/>
          <a:ln>
            <a:noFill/>
          </a:ln>
        </p:spPr>
        <p:txBody>
          <a:bodyPr bIns="45000" lIns="90000" rIns="90000" tIns="45000"/>
          <a:p>
            <a:pPr algn="ctr">
              <a:lnSpc>
                <a:spcPct val="100000"/>
              </a:lnSpc>
            </a:pPr>
            <a:r>
              <a:rPr b="1" lang="en-US" sz="2400">
                <a:solidFill>
                  <a:srgbClr val="000000"/>
                </a:solidFill>
                <a:latin typeface="Calibri"/>
              </a:rPr>
              <a:t>Incoming</a:t>
            </a:r>
            <a:r>
              <a:rPr lang="en-US" sz="2400">
                <a:solidFill>
                  <a:srgbClr val="000000"/>
                </a:solidFill>
                <a:latin typeface="Calibri"/>
              </a:rPr>
              <a:t> messages</a:t>
            </a:r>
            <a:endParaRPr/>
          </a:p>
        </p:txBody>
      </p:sp>
      <p:sp>
        <p:nvSpPr>
          <p:cNvPr id="387" name="CustomShape 8"/>
          <p:cNvSpPr/>
          <p:nvPr/>
        </p:nvSpPr>
        <p:spPr>
          <a:xfrm rot="790200">
            <a:off x="904320" y="3931920"/>
            <a:ext cx="2777760" cy="456120"/>
          </a:xfrm>
          <a:prstGeom prst="rect">
            <a:avLst/>
          </a:prstGeom>
          <a:noFill/>
          <a:ln>
            <a:noFill/>
          </a:ln>
        </p:spPr>
        <p:txBody>
          <a:bodyPr bIns="45000" lIns="90000" rIns="90000" tIns="45000"/>
          <a:p>
            <a:pPr>
              <a:lnSpc>
                <a:spcPct val="100000"/>
              </a:lnSpc>
            </a:pPr>
            <a:r>
              <a:rPr lang="en-US" sz="2400">
                <a:solidFill>
                  <a:srgbClr val="000000"/>
                </a:solidFill>
                <a:latin typeface="Calibri"/>
              </a:rPr>
              <a:t>Methods calls</a:t>
            </a:r>
            <a:endParaRPr/>
          </a:p>
        </p:txBody>
      </p:sp>
      <p:sp>
        <p:nvSpPr>
          <p:cNvPr id="388" name="CustomShape 9"/>
          <p:cNvSpPr/>
          <p:nvPr/>
        </p:nvSpPr>
        <p:spPr>
          <a:xfrm flipV="1">
            <a:off x="5801760" y="3126960"/>
            <a:ext cx="2777760" cy="561240"/>
          </a:xfrm>
          <a:prstGeom prst="straightConnector1">
            <a:avLst/>
          </a:prstGeom>
          <a:noFill/>
          <a:ln w="57240">
            <a:solidFill>
              <a:srgbClr val="948a54"/>
            </a:solidFill>
            <a:round/>
            <a:tailEnd len="med" type="arrow" w="med"/>
          </a:ln>
        </p:spPr>
      </p:sp>
      <p:sp>
        <p:nvSpPr>
          <p:cNvPr id="389" name="CustomShape 10"/>
          <p:cNvSpPr/>
          <p:nvPr/>
        </p:nvSpPr>
        <p:spPr>
          <a:xfrm flipV="1">
            <a:off x="5807160" y="3426480"/>
            <a:ext cx="2777760" cy="561240"/>
          </a:xfrm>
          <a:prstGeom prst="straightConnector1">
            <a:avLst/>
          </a:prstGeom>
          <a:noFill/>
          <a:ln w="57240">
            <a:solidFill>
              <a:srgbClr val="948a54"/>
            </a:solidFill>
            <a:round/>
            <a:tailEnd len="med" type="arrow" w="med"/>
          </a:ln>
        </p:spPr>
      </p:sp>
      <p:sp>
        <p:nvSpPr>
          <p:cNvPr id="390" name="CustomShape 11"/>
          <p:cNvSpPr/>
          <p:nvPr/>
        </p:nvSpPr>
        <p:spPr>
          <a:xfrm flipV="1">
            <a:off x="5718960" y="3726000"/>
            <a:ext cx="2777760" cy="561240"/>
          </a:xfrm>
          <a:prstGeom prst="straightConnector1">
            <a:avLst/>
          </a:prstGeom>
          <a:noFill/>
          <a:ln w="57240">
            <a:solidFill>
              <a:srgbClr val="948a54"/>
            </a:solidFill>
            <a:round/>
            <a:tailEnd len="med" type="arrow" w="med"/>
          </a:ln>
        </p:spPr>
      </p:sp>
      <p:sp>
        <p:nvSpPr>
          <p:cNvPr id="391" name="CustomShape 12"/>
          <p:cNvSpPr/>
          <p:nvPr/>
        </p:nvSpPr>
        <p:spPr>
          <a:xfrm rot="20909400">
            <a:off x="6259680" y="2900160"/>
            <a:ext cx="1587600" cy="455760"/>
          </a:xfrm>
          <a:prstGeom prst="rect">
            <a:avLst/>
          </a:prstGeom>
          <a:noFill/>
          <a:ln>
            <a:noFill/>
          </a:ln>
        </p:spPr>
        <p:txBody>
          <a:bodyPr bIns="45000" lIns="90000" rIns="90000" tIns="45000" wrap="none"/>
          <a:p>
            <a:pPr>
              <a:lnSpc>
                <a:spcPct val="100000"/>
              </a:lnSpc>
            </a:pPr>
            <a:r>
              <a:rPr b="1" lang="en-US" sz="2400">
                <a:solidFill>
                  <a:srgbClr val="000000"/>
                </a:solidFill>
                <a:latin typeface="Calibri"/>
              </a:rPr>
              <a:t>Outgoing</a:t>
            </a:r>
            <a:r>
              <a:rPr lang="en-US" sz="2400">
                <a:solidFill>
                  <a:srgbClr val="000000"/>
                </a:solidFill>
                <a:latin typeface="Calibri"/>
              </a:rPr>
              <a:t> messages</a:t>
            </a:r>
            <a:endParaRPr/>
          </a:p>
        </p:txBody>
      </p:sp>
      <p:sp>
        <p:nvSpPr>
          <p:cNvPr id="392" name="CustomShape 13"/>
          <p:cNvSpPr/>
          <p:nvPr/>
        </p:nvSpPr>
        <p:spPr>
          <a:xfrm rot="20909400">
            <a:off x="6252840" y="3961440"/>
            <a:ext cx="1639440" cy="455760"/>
          </a:xfrm>
          <a:prstGeom prst="rect">
            <a:avLst/>
          </a:prstGeom>
          <a:noFill/>
          <a:ln>
            <a:noFill/>
          </a:ln>
        </p:spPr>
        <p:txBody>
          <a:bodyPr bIns="45000" lIns="90000" rIns="90000" tIns="45000" wrap="none"/>
          <a:p>
            <a:pPr>
              <a:lnSpc>
                <a:spcPct val="100000"/>
              </a:lnSpc>
            </a:pPr>
            <a:r>
              <a:rPr lang="en-US" sz="2400">
                <a:solidFill>
                  <a:srgbClr val="000000"/>
                </a:solidFill>
                <a:latin typeface="Calibri"/>
              </a:rPr>
              <a:t>Calls to ext. depend.</a:t>
            </a:r>
            <a:endParaRPr/>
          </a:p>
        </p:txBody>
      </p:sp>
      <p:sp>
        <p:nvSpPr>
          <p:cNvPr id="393" name="CustomShape 14"/>
          <p:cNvSpPr/>
          <p:nvPr/>
        </p:nvSpPr>
        <p:spPr>
          <a:xfrm>
            <a:off x="1372680" y="1671120"/>
            <a:ext cx="1005480" cy="577800"/>
          </a:xfrm>
          <a:prstGeom prst="rect">
            <a:avLst/>
          </a:prstGeom>
          <a:noFill/>
          <a:ln>
            <a:noFill/>
          </a:ln>
        </p:spPr>
        <p:txBody>
          <a:bodyPr bIns="45000" lIns="90000" rIns="90000" tIns="45000" wrap="none"/>
          <a:p>
            <a:pPr>
              <a:lnSpc>
                <a:spcPct val="100000"/>
              </a:lnSpc>
            </a:pPr>
            <a:r>
              <a:rPr lang="en-US" sz="3200">
                <a:solidFill>
                  <a:srgbClr val="000000"/>
                </a:solidFill>
                <a:latin typeface="Calibri"/>
              </a:rPr>
              <a:t>Receives</a:t>
            </a:r>
            <a:endParaRPr/>
          </a:p>
        </p:txBody>
      </p:sp>
      <p:sp>
        <p:nvSpPr>
          <p:cNvPr id="394" name="CustomShape 15"/>
          <p:cNvSpPr/>
          <p:nvPr/>
        </p:nvSpPr>
        <p:spPr>
          <a:xfrm>
            <a:off x="6219000" y="1663200"/>
            <a:ext cx="1315080" cy="577800"/>
          </a:xfrm>
          <a:prstGeom prst="rect">
            <a:avLst/>
          </a:prstGeom>
          <a:noFill/>
          <a:ln>
            <a:noFill/>
          </a:ln>
        </p:spPr>
        <p:txBody>
          <a:bodyPr bIns="45000" lIns="90000" rIns="90000" tIns="45000" wrap="none"/>
          <a:p>
            <a:pPr>
              <a:lnSpc>
                <a:spcPct val="100000"/>
              </a:lnSpc>
            </a:pPr>
            <a:r>
              <a:rPr lang="en-US" sz="3200">
                <a:solidFill>
                  <a:srgbClr val="000000"/>
                </a:solidFill>
                <a:latin typeface="Calibri"/>
              </a:rPr>
              <a:t>Sends/Does</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Coding</a:t>
            </a:r>
            <a:endParaRPr/>
          </a:p>
        </p:txBody>
      </p:sp>
      <p:pic>
        <p:nvPicPr>
          <p:cNvPr descr="" id="183" name="Picture 6"/>
          <p:cNvPicPr/>
          <p:nvPr/>
        </p:nvPicPr>
        <p:blipFill>
          <a:blip r:embed="rId1"/>
          <a:stretch>
            <a:fillRect/>
          </a:stretch>
        </p:blipFill>
        <p:spPr>
          <a:xfrm>
            <a:off x="4257360" y="2981520"/>
            <a:ext cx="4886280" cy="3476880"/>
          </a:xfrm>
          <a:prstGeom prst="rect">
            <a:avLst/>
          </a:prstGeom>
          <a:ln>
            <a:noFill/>
          </a:ln>
        </p:spPr>
      </p:pic>
      <p:sp>
        <p:nvSpPr>
          <p:cNvPr id="184" name="TextShape 2"/>
          <p:cNvSpPr txBox="1"/>
          <p:nvPr/>
        </p:nvSpPr>
        <p:spPr>
          <a:xfrm>
            <a:off x="219240" y="1299960"/>
            <a:ext cx="3848760" cy="4525560"/>
          </a:xfrm>
          <a:prstGeom prst="rect">
            <a:avLst/>
          </a:prstGeom>
        </p:spPr>
        <p:txBody>
          <a:bodyPr/>
          <a:p>
            <a:pPr>
              <a:lnSpc>
                <a:spcPct val="100000"/>
              </a:lnSpc>
              <a:buFont typeface="Lucida Grande"/>
              <a:buChar char="–"/>
            </a:pPr>
            <a:r>
              <a:rPr lang="en-US" sz="3200">
                <a:solidFill>
                  <a:srgbClr val="333333"/>
                </a:solidFill>
                <a:latin typeface="CamingoDos Pro Cd"/>
              </a:rPr>
              <a:t>Several conversations</a:t>
            </a:r>
            <a:endParaRPr/>
          </a:p>
          <a:p>
            <a:pPr lvl="1">
              <a:lnSpc>
                <a:spcPct val="100000"/>
              </a:lnSpc>
              <a:buFont typeface="Arial"/>
              <a:buChar char="–"/>
            </a:pPr>
            <a:r>
              <a:rPr lang="en-US" sz="2800">
                <a:solidFill>
                  <a:srgbClr val="333333"/>
                </a:solidFill>
                <a:latin typeface="CamingoDos Pro Cd"/>
              </a:rPr>
              <a:t>Use your inside voice!</a:t>
            </a:r>
            <a:endParaRPr/>
          </a:p>
          <a:p>
            <a:pPr>
              <a:lnSpc>
                <a:spcPct val="100000"/>
              </a:lnSpc>
              <a:buFont typeface="Lucida Grande"/>
              <a:buChar char="–"/>
            </a:pPr>
            <a:r>
              <a:rPr lang="en-US" sz="3200">
                <a:solidFill>
                  <a:srgbClr val="333333"/>
                </a:solidFill>
                <a:latin typeface="CamingoDos Pro Cd"/>
              </a:rPr>
              <a:t>Laptops open (of course)</a:t>
            </a:r>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When do you use Mocks?</a:t>
            </a:r>
            <a:endParaRPr/>
          </a:p>
        </p:txBody>
      </p:sp>
      <p:sp>
        <p:nvSpPr>
          <p:cNvPr id="396" name="TextShape 2"/>
          <p:cNvSpPr txBox="1"/>
          <p:nvPr/>
        </p:nvSpPr>
        <p:spPr>
          <a:xfrm>
            <a:off x="133560" y="1409760"/>
            <a:ext cx="8903160" cy="4364280"/>
          </a:xfrm>
          <a:prstGeom prst="rect">
            <a:avLst/>
          </a:prstGeom>
        </p:spPr>
        <p:txBody>
          <a:bodyPr/>
          <a:p>
            <a:pPr>
              <a:lnSpc>
                <a:spcPct val="100000"/>
              </a:lnSpc>
            </a:pPr>
            <a:r>
              <a:rPr lang="en-US" sz="3200">
                <a:solidFill>
                  <a:srgbClr val="333333"/>
                </a:solidFill>
                <a:latin typeface="CamingoDos Pro Cd"/>
              </a:rPr>
              <a:t>Type of messages and method calls:</a:t>
            </a:r>
            <a:endParaRPr/>
          </a:p>
          <a:p>
            <a:pPr>
              <a:lnSpc>
                <a:spcPct val="100000"/>
              </a:lnSpc>
            </a:pPr>
            <a:endParaRPr/>
          </a:p>
          <a:p>
            <a:pPr>
              <a:lnSpc>
                <a:spcPct val="100000"/>
              </a:lnSpc>
              <a:buFont typeface="Lucida Grande"/>
              <a:buChar char="–"/>
            </a:pPr>
            <a:r>
              <a:rPr b="1" lang="en-US" sz="3200">
                <a:solidFill>
                  <a:srgbClr val="333333"/>
                </a:solidFill>
                <a:latin typeface="CamingoDos Pro Cd"/>
              </a:rPr>
              <a:t>Query</a:t>
            </a:r>
            <a:r>
              <a:rPr lang="en-US" sz="3200">
                <a:solidFill>
                  <a:srgbClr val="333333"/>
                </a:solidFill>
                <a:latin typeface="CamingoDos Pro Cd"/>
              </a:rPr>
              <a:t>: return something, change nothing</a:t>
            </a:r>
            <a:r>
              <a:rPr lang="en-US" sz="3200">
                <a:solidFill>
                  <a:srgbClr val="333333"/>
                </a:solidFill>
                <a:latin typeface="CamingoDos Pro Cd"/>
              </a:rPr>
              <a:t>
</a:t>
            </a:r>
            <a:r>
              <a:rPr lang="en-US" sz="3200">
                <a:solidFill>
                  <a:srgbClr val="333333"/>
                </a:solidFill>
                <a:latin typeface="CamingoDos Pro Cd"/>
              </a:rPr>
              <a:t>
</a:t>
            </a:r>
            <a:endParaRPr/>
          </a:p>
          <a:p>
            <a:pPr>
              <a:lnSpc>
                <a:spcPct val="100000"/>
              </a:lnSpc>
              <a:buFont typeface="Lucida Grande"/>
              <a:buChar char="–"/>
            </a:pPr>
            <a:r>
              <a:rPr b="1" lang="en-US" sz="3200">
                <a:solidFill>
                  <a:srgbClr val="333333"/>
                </a:solidFill>
                <a:latin typeface="CamingoDos Pro Cd"/>
              </a:rPr>
              <a:t>Command</a:t>
            </a:r>
            <a:r>
              <a:rPr lang="en-US" sz="3200">
                <a:solidFill>
                  <a:srgbClr val="333333"/>
                </a:solidFill>
                <a:latin typeface="CamingoDos Pro Cd"/>
              </a:rPr>
              <a:t>: return nothing, change something</a:t>
            </a:r>
            <a:endParaRPr/>
          </a:p>
          <a:p>
            <a:pPr>
              <a:lnSpc>
                <a:spcPct val="100000"/>
              </a:lnSpc>
            </a:pPr>
            <a:endParaRPr/>
          </a:p>
          <a:p>
            <a:pPr>
              <a:lnSpc>
                <a:spcPct val="100000"/>
              </a:lnSpc>
            </a:pPr>
            <a:endParaRPr/>
          </a:p>
          <a:p>
            <a:endParaRPr/>
          </a:p>
          <a:p>
            <a:endParaRPr/>
          </a:p>
          <a:p>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When do you use Mocks?</a:t>
            </a:r>
            <a:endParaRPr/>
          </a:p>
        </p:txBody>
      </p:sp>
      <p:sp>
        <p:nvSpPr>
          <p:cNvPr id="398" name="TextShape 2"/>
          <p:cNvSpPr txBox="1"/>
          <p:nvPr/>
        </p:nvSpPr>
        <p:spPr>
          <a:xfrm>
            <a:off x="457200" y="1409760"/>
            <a:ext cx="8229240" cy="4231440"/>
          </a:xfrm>
          <a:prstGeom prst="rect">
            <a:avLst/>
          </a:prstGeom>
        </p:spPr>
        <p:txBody>
          <a:bodyPr/>
          <a:p>
            <a:pPr>
              <a:lnSpc>
                <a:spcPct val="100000"/>
              </a:lnSpc>
            </a:pPr>
            <a:r>
              <a:rPr lang="en-US" sz="3200">
                <a:solidFill>
                  <a:srgbClr val="333333"/>
                </a:solidFill>
                <a:latin typeface="CamingoDos Pro Cd"/>
              </a:rPr>
              <a:t>Mock method calls</a:t>
            </a:r>
            <a:endParaRPr/>
          </a:p>
          <a:p>
            <a:pPr>
              <a:lnSpc>
                <a:spcPct val="100000"/>
              </a:lnSpc>
            </a:pPr>
            <a:endParaRPr/>
          </a:p>
          <a:p>
            <a:pPr>
              <a:lnSpc>
                <a:spcPct val="100000"/>
              </a:lnSpc>
            </a:pPr>
            <a:r>
              <a:rPr lang="en-US" sz="3200">
                <a:solidFill>
                  <a:srgbClr val="333333"/>
                </a:solidFill>
                <a:latin typeface="CamingoDos Pro Cd"/>
              </a:rPr>
              <a:t>done by the object under tests</a:t>
            </a:r>
            <a:endParaRPr/>
          </a:p>
          <a:p>
            <a:pPr>
              <a:lnSpc>
                <a:spcPct val="100000"/>
              </a:lnSpc>
            </a:pPr>
            <a:endParaRPr/>
          </a:p>
          <a:p>
            <a:pPr>
              <a:lnSpc>
                <a:spcPct val="100000"/>
              </a:lnSpc>
            </a:pPr>
            <a:r>
              <a:rPr lang="en-US" sz="3200">
                <a:solidFill>
                  <a:srgbClr val="333333"/>
                </a:solidFill>
                <a:latin typeface="CamingoDos Pro Cd"/>
              </a:rPr>
              <a:t>to external dependencies’ methods that </a:t>
            </a:r>
            <a:endParaRPr/>
          </a:p>
          <a:p>
            <a:pPr>
              <a:lnSpc>
                <a:spcPct val="100000"/>
              </a:lnSpc>
            </a:pPr>
            <a:r>
              <a:rPr lang="en-US" sz="3200">
                <a:solidFill>
                  <a:srgbClr val="333333"/>
                </a:solidFill>
                <a:latin typeface="CamingoDos Pro Cd"/>
              </a:rPr>
              <a:t>return nothing (void) </a:t>
            </a:r>
            <a:endParaRPr/>
          </a:p>
          <a:p>
            <a:pPr>
              <a:lnSpc>
                <a:spcPct val="100000"/>
              </a:lnSpc>
            </a:pPr>
            <a:r>
              <a:rPr lang="en-US" sz="3200">
                <a:solidFill>
                  <a:srgbClr val="333333"/>
                </a:solidFill>
                <a:latin typeface="CamingoDos Pro Cd"/>
              </a:rPr>
              <a:t>and change nothing (visible state)</a:t>
            </a:r>
            <a:endParaRPr/>
          </a:p>
          <a:p>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When do you use Mocks?</a:t>
            </a:r>
            <a:endParaRPr/>
          </a:p>
        </p:txBody>
      </p:sp>
      <p:pic>
        <p:nvPicPr>
          <p:cNvPr descr="" id="400" name="Picture 4"/>
          <p:cNvPicPr/>
          <p:nvPr/>
        </p:nvPicPr>
        <p:blipFill>
          <a:blip r:embed="rId1"/>
          <a:stretch>
            <a:fillRect/>
          </a:stretch>
        </p:blipFill>
        <p:spPr>
          <a:xfrm>
            <a:off x="-2520" y="1198800"/>
            <a:ext cx="9143640" cy="5948280"/>
          </a:xfrm>
          <a:prstGeom prst="rect">
            <a:avLst/>
          </a:prstGeom>
          <a:ln>
            <a:noFill/>
          </a:ln>
        </p:spPr>
      </p:pic>
      <p:sp>
        <p:nvSpPr>
          <p:cNvPr id="401" name="CustomShape 2"/>
          <p:cNvSpPr/>
          <p:nvPr/>
        </p:nvSpPr>
        <p:spPr>
          <a:xfrm>
            <a:off x="7272720" y="5697360"/>
            <a:ext cx="1394280" cy="456120"/>
          </a:xfrm>
          <a:prstGeom prst="rect">
            <a:avLst/>
          </a:prstGeom>
          <a:noFill/>
          <a:ln>
            <a:noFill/>
          </a:ln>
        </p:spPr>
        <p:txBody>
          <a:bodyPr bIns="45000" lIns="90000" rIns="90000" tIns="45000" wrap="none"/>
          <a:p>
            <a:pPr>
              <a:lnSpc>
                <a:spcPct val="100000"/>
              </a:lnSpc>
            </a:pPr>
            <a:r>
              <a:rPr lang="en-US" sz="2400">
                <a:solidFill>
                  <a:srgbClr val="000000"/>
                </a:solidFill>
                <a:latin typeface="Calibri"/>
              </a:rPr>
              <a:t>From Sandi Metz</a:t>
            </a:r>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How do you use it (Moq)?</a:t>
            </a:r>
            <a:endParaRPr/>
          </a:p>
        </p:txBody>
      </p:sp>
      <p:sp>
        <p:nvSpPr>
          <p:cNvPr id="403"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4" name="CustomShape 3"/>
          <p:cNvSpPr/>
          <p:nvPr/>
        </p:nvSpPr>
        <p:spPr>
          <a:xfrm>
            <a:off x="860040" y="3758400"/>
            <a:ext cx="7695720" cy="73188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var mockPrice = new Mock&lt;IPrice&gt;();</a:t>
            </a:r>
            <a:endParaRPr/>
          </a:p>
          <a:p>
            <a:pPr>
              <a:lnSpc>
                <a:spcPct val="100000"/>
              </a:lnSpc>
            </a:pPr>
            <a:r>
              <a:rPr lang="en-US">
                <a:solidFill>
                  <a:srgbClr val="ffffff"/>
                </a:solidFill>
                <a:latin typeface="Courier New"/>
              </a:rPr>
              <a:t>mockPrice.Setup(foo =&gt; foo.CalculateRental(It.IsAny&lt;string&gt;())).Returns(10);</a:t>
            </a:r>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What do you test with Mocks?</a:t>
            </a:r>
            <a:endParaRPr/>
          </a:p>
        </p:txBody>
      </p:sp>
      <p:sp>
        <p:nvSpPr>
          <p:cNvPr id="406"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7" name="CustomShape 3"/>
          <p:cNvSpPr/>
          <p:nvPr/>
        </p:nvSpPr>
        <p:spPr>
          <a:xfrm>
            <a:off x="589320" y="3535560"/>
            <a:ext cx="7966440" cy="45756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mockPrice.Verify(foo =&gt; foo.CalculateRental("Avatar"));</a:t>
            </a:r>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How do you use it (Mockito)?</a:t>
            </a:r>
            <a:endParaRPr/>
          </a:p>
        </p:txBody>
      </p:sp>
      <p:sp>
        <p:nvSpPr>
          <p:cNvPr id="409"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0" name="CustomShape 3"/>
          <p:cNvSpPr/>
          <p:nvPr/>
        </p:nvSpPr>
        <p:spPr>
          <a:xfrm>
            <a:off x="457200" y="3758400"/>
            <a:ext cx="8229240" cy="128052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import static org.mockito.Mockito.*;</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Price mock = mock(IPrice.class);</a:t>
            </a:r>
            <a:endParaRPr/>
          </a:p>
          <a:p>
            <a:pPr>
              <a:lnSpc>
                <a:spcPct val="100000"/>
              </a:lnSpc>
            </a:pPr>
            <a:r>
              <a:rPr lang="en-US">
                <a:solidFill>
                  <a:srgbClr val="ffffff"/>
                </a:solidFill>
                <a:latin typeface="Courier New"/>
              </a:rPr>
              <a:t>when(mockPrice.calculateRental(anyString()).thenReturn(10);</a:t>
            </a:r>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What do you test?</a:t>
            </a:r>
            <a:endParaRPr/>
          </a:p>
        </p:txBody>
      </p:sp>
      <p:sp>
        <p:nvSpPr>
          <p:cNvPr id="412"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3" name="CustomShape 3"/>
          <p:cNvSpPr/>
          <p:nvPr/>
        </p:nvSpPr>
        <p:spPr>
          <a:xfrm>
            <a:off x="860040" y="3535560"/>
            <a:ext cx="7695720" cy="457560"/>
          </a:xfrm>
          <a:prstGeom prst="rect">
            <a:avLst/>
          </a:prstGeom>
          <a:solidFill>
            <a:srgbClr val="000000"/>
          </a:solidFill>
          <a:ln w="38160">
            <a:solidFill>
              <a:srgbClr val="f15a22"/>
            </a:solidFill>
            <a:round/>
          </a:ln>
        </p:spPr>
        <p:txBody>
          <a:bodyPr bIns="91440" lIns="182880" rIns="182880" tIns="91440"/>
          <a:p>
            <a:pPr>
              <a:lnSpc>
                <a:spcPct val="100000"/>
              </a:lnSpc>
            </a:pPr>
            <a:r>
              <a:rPr lang="en-US">
                <a:solidFill>
                  <a:srgbClr val="ffffff"/>
                </a:solidFill>
                <a:latin typeface="Courier New"/>
              </a:rPr>
              <a:t>verify(mockPrice).calculateRental("Avatar");</a:t>
            </a:r>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Suggestions</a:t>
            </a:r>
            <a:endParaRPr/>
          </a:p>
        </p:txBody>
      </p:sp>
      <p:sp>
        <p:nvSpPr>
          <p:cNvPr id="415"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Mock/Stub instead of creating ‘new’ objects</a:t>
            </a:r>
            <a:r>
              <a:rPr lang="en-US" sz="3200">
                <a:solidFill>
                  <a:srgbClr val="333333"/>
                </a:solidFill>
                <a:latin typeface="CamingoDos Pro Cd"/>
              </a:rPr>
              <a:t>
</a:t>
            </a:r>
            <a:endParaRPr/>
          </a:p>
          <a:p>
            <a:pPr>
              <a:lnSpc>
                <a:spcPct val="100000"/>
              </a:lnSpc>
              <a:buFont typeface="Lucida Grande"/>
              <a:buChar char="–"/>
            </a:pPr>
            <a:r>
              <a:rPr lang="en-US" sz="3200">
                <a:solidFill>
                  <a:srgbClr val="333333"/>
                </a:solidFill>
                <a:latin typeface="CamingoDos Pro Cd"/>
              </a:rPr>
              <a:t>Only mock those methods that SUT calls</a:t>
            </a:r>
            <a:r>
              <a:rPr lang="en-US" sz="3200">
                <a:solidFill>
                  <a:srgbClr val="333333"/>
                </a:solidFill>
                <a:latin typeface="CamingoDos Pro Cd"/>
              </a:rPr>
              <a:t>
</a:t>
            </a:r>
            <a:endParaRPr/>
          </a:p>
          <a:p>
            <a:pPr>
              <a:lnSpc>
                <a:spcPct val="100000"/>
              </a:lnSpc>
              <a:buFont typeface="Lucida Grande"/>
              <a:buChar char="–"/>
            </a:pPr>
            <a:r>
              <a:rPr lang="en-US" sz="3200">
                <a:solidFill>
                  <a:srgbClr val="333333"/>
                </a:solidFill>
                <a:latin typeface="CamingoDos Pro Cd"/>
              </a:rPr>
              <a:t>Consider carefully where to use Mocks and where Stubs</a:t>
            </a:r>
            <a:endParaRPr/>
          </a:p>
          <a:p>
            <a:pPr>
              <a:lnSpc>
                <a:spcPct val="100000"/>
              </a:lnSpc>
            </a:pPr>
            <a:endParaRPr/>
          </a:p>
          <a:p>
            <a:pPr>
              <a:lnSpc>
                <a:spcPct val="100000"/>
              </a:lnSpc>
            </a:pPr>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Functional Testing</a:t>
            </a:r>
            <a:endParaRPr/>
          </a:p>
        </p:txBody>
      </p:sp>
      <p:sp>
        <p:nvSpPr>
          <p:cNvPr id="417" name="TextShape 2"/>
          <p:cNvSpPr txBox="1"/>
          <p:nvPr/>
        </p:nvSpPr>
        <p:spPr>
          <a:xfrm>
            <a:off x="1371600" y="3886200"/>
            <a:ext cx="6400440" cy="1752120"/>
          </a:xfrm>
          <a:prstGeom prst="rect">
            <a:avLst/>
          </a:prstGeom>
        </p:spPr>
        <p:txBody>
          <a:bodyPr/>
          <a:p>
            <a:pPr algn="ctr"/>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What is Functional Testing?</a:t>
            </a:r>
            <a:endParaRPr/>
          </a:p>
        </p:txBody>
      </p:sp>
      <p:sp>
        <p:nvSpPr>
          <p:cNvPr id="419"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Definitions</a:t>
            </a:r>
            <a:endParaRPr/>
          </a:p>
          <a:p>
            <a:pPr lvl="1">
              <a:lnSpc>
                <a:spcPct val="100000"/>
              </a:lnSpc>
              <a:buFont typeface="Arial"/>
              <a:buChar char="–"/>
            </a:pPr>
            <a:r>
              <a:rPr lang="en-US" sz="2800">
                <a:solidFill>
                  <a:srgbClr val="333333"/>
                </a:solidFill>
                <a:latin typeface="CamingoDos Pro Cd"/>
              </a:rPr>
              <a:t>Functional testing refers to tests that verify a specific action or function of the code. These are usually found in the code requirements documentation, although some development methodologies work from use cases or user stories. Functional tests tend to answer the question of "can the user do this" or "does this particular feature work". </a:t>
            </a:r>
            <a:endParaRPr/>
          </a:p>
          <a:p>
            <a:pPr algn="r">
              <a:lnSpc>
                <a:spcPct val="100000"/>
              </a:lnSpc>
              <a:buFont typeface="Lucida Grande"/>
              <a:buChar char="-"/>
            </a:pPr>
            <a:r>
              <a:rPr i="1" lang="en-US" sz="2400">
                <a:solidFill>
                  <a:srgbClr val="333333"/>
                </a:solidFill>
                <a:latin typeface="CamingoDos Pro Cd"/>
              </a:rPr>
              <a:t>Wikipedia</a:t>
            </a:r>
            <a:endParaRPr/>
          </a:p>
          <a:p>
            <a:pPr lvl="1">
              <a:lnSpc>
                <a:spcPct val="100000"/>
              </a:lnSpc>
              <a:buFont typeface="Arial"/>
              <a:buChar char="–"/>
            </a:pPr>
            <a:r>
              <a:rPr lang="en-US" sz="2800">
                <a:solidFill>
                  <a:srgbClr val="333333"/>
                </a:solidFill>
                <a:latin typeface="CamingoDos Pro Cd"/>
              </a:rPr>
              <a:t>Business-facing, product-facing tests</a:t>
            </a:r>
            <a:endParaRPr/>
          </a:p>
          <a:p>
            <a:pPr lvl="1">
              <a:lnSpc>
                <a:spcPct val="100000"/>
              </a:lnSpc>
              <a:buFont typeface="Arial"/>
              <a:buChar char="–"/>
            </a:pPr>
            <a:r>
              <a:rPr lang="en-US" sz="2800">
                <a:solidFill>
                  <a:srgbClr val="333333"/>
                </a:solidFill>
                <a:latin typeface="CamingoDos Pro Cd"/>
              </a:rPr>
              <a:t>Tests that prove you “built the right thing” (as opposed to “built the thing right”)</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Why Are We Here?</a:t>
            </a:r>
            <a:endParaRPr/>
          </a:p>
        </p:txBody>
      </p:sp>
      <p:sp>
        <p:nvSpPr>
          <p:cNvPr id="186" name="CustomShape 2"/>
          <p:cNvSpPr/>
          <p:nvPr/>
        </p:nvSpPr>
        <p:spPr>
          <a:xfrm>
            <a:off x="0" y="1600200"/>
            <a:ext cx="2178720" cy="456840"/>
          </a:xfrm>
          <a:prstGeom prst="rect">
            <a:avLst/>
          </a:prstGeom>
          <a:noFill/>
          <a:ln>
            <a:noFill/>
          </a:ln>
        </p:spPr>
        <p:txBody>
          <a:bodyPr bIns="45000" lIns="90000" rIns="90000" tIns="45000"/>
          <a:p>
            <a:pPr algn="ctr">
              <a:lnSpc>
                <a:spcPct val="100000"/>
              </a:lnSpc>
            </a:pPr>
            <a:r>
              <a:rPr lang="en-US" sz="2800">
                <a:solidFill>
                  <a:srgbClr val="292929"/>
                </a:solidFill>
                <a:latin typeface="Calibri"/>
                <a:ea typeface="Arial"/>
              </a:rPr>
              <a:t>Hopes</a:t>
            </a:r>
            <a:endParaRPr/>
          </a:p>
        </p:txBody>
      </p:sp>
      <p:sp>
        <p:nvSpPr>
          <p:cNvPr id="187" name="CustomShape 3"/>
          <p:cNvSpPr/>
          <p:nvPr/>
        </p:nvSpPr>
        <p:spPr>
          <a:xfrm>
            <a:off x="7313760" y="1600200"/>
            <a:ext cx="2045880" cy="456840"/>
          </a:xfrm>
          <a:prstGeom prst="rect">
            <a:avLst/>
          </a:prstGeom>
          <a:noFill/>
          <a:ln w="9360">
            <a:noFill/>
          </a:ln>
        </p:spPr>
        <p:txBody>
          <a:bodyPr/>
          <a:p>
            <a:pPr algn="ctr">
              <a:lnSpc>
                <a:spcPct val="100000"/>
              </a:lnSpc>
            </a:pPr>
            <a:r>
              <a:rPr lang="en-US" sz="2800">
                <a:solidFill>
                  <a:srgbClr val="292929"/>
                </a:solidFill>
                <a:latin typeface="Calibri"/>
                <a:ea typeface="Arial"/>
              </a:rPr>
              <a:t>Concerns</a:t>
            </a:r>
            <a:endParaRPr/>
          </a:p>
        </p:txBody>
      </p:sp>
      <p:pic>
        <p:nvPicPr>
          <p:cNvPr descr="" id="188" name="Picture 5"/>
          <p:cNvPicPr/>
          <p:nvPr/>
        </p:nvPicPr>
        <p:blipFill>
          <a:blip r:embed="rId1"/>
          <a:stretch>
            <a:fillRect/>
          </a:stretch>
        </p:blipFill>
        <p:spPr>
          <a:xfrm>
            <a:off x="1675080" y="1600200"/>
            <a:ext cx="2124000" cy="4190760"/>
          </a:xfrm>
          <a:prstGeom prst="rect">
            <a:avLst/>
          </a:prstGeom>
          <a:ln>
            <a:noFill/>
          </a:ln>
        </p:spPr>
      </p:pic>
      <p:pic>
        <p:nvPicPr>
          <p:cNvPr descr="" id="189" name="Picture 6"/>
          <p:cNvPicPr/>
          <p:nvPr/>
        </p:nvPicPr>
        <p:blipFill>
          <a:blip r:embed="rId2"/>
          <a:stretch>
            <a:fillRect/>
          </a:stretch>
        </p:blipFill>
        <p:spPr>
          <a:xfrm>
            <a:off x="6008760" y="1600200"/>
            <a:ext cx="1304640" cy="4190760"/>
          </a:xfrm>
          <a:prstGeom prst="rect">
            <a:avLst/>
          </a:prstGeom>
          <a:ln>
            <a:noFill/>
          </a:ln>
        </p:spPr>
      </p:pic>
    </p:spTree>
  </p:cSld>
  <p:timing>
    <p:tnLst>
      <p:par>
        <p:cTn dur="indefinite" id="13" nodeType="tmRoot" restart="never">
          <p:childTnLst>
            <p:seq>
              <p:cTn dur="indefinite" id="14" nodeType="mainSeq">
                <p:childTnLst>
                  <p:par>
                    <p:cTn fill="hold" id="15">
                      <p:stCondLst>
                        <p:cond delay="indefinite"/>
                      </p:stCondLst>
                      <p:childTnLst>
                        <p:par>
                          <p:cTn fill="hold" id="16">
                            <p:stCondLst>
                              <p:cond delay="0"/>
                            </p:stCondLst>
                            <p:childTnLst>
                              <p:par>
                                <p:cTn fill="hold" id="17" nodeType="clickEffect" presetClass="entr" presetID="1">
                                  <p:stCondLst>
                                    <p:cond delay="0"/>
                                  </p:stCondLst>
                                  <p:childTnLst>
                                    <p:set>
                                      <p:cBhvr>
                                        <p:cTn dur="1" fill="hold" id="18">
                                          <p:stCondLst>
                                            <p:cond delay="0"/>
                                          </p:stCondLst>
                                        </p:cTn>
                                        <p:tgtEl>
                                          <p:spTgt spid="186">
                                            <p:txEl>
                                              <p:pRg end="6" st="0"/>
                                            </p:txEl>
                                          </p:spTgt>
                                        </p:tgtEl>
                                        <p:attrNameLst>
                                          <p:attrName>style.visibility</p:attrName>
                                        </p:attrNameLst>
                                      </p:cBhvr>
                                      <p:to>
                                        <p:strVal val="visible"/>
                                      </p:to>
                                    </p:set>
                                  </p:childTnLst>
                                </p:cTn>
                              </p:par>
                              <p:par>
                                <p:cTn fill="hold" id="19" nodeType="withEffect" presetClass="entr" presetID="1">
                                  <p:stCondLst>
                                    <p:cond delay="0"/>
                                  </p:stCondLst>
                                  <p:childTnLst>
                                    <p:set>
                                      <p:cBhvr>
                                        <p:cTn dur="1" fill="hold" id="20">
                                          <p:stCondLst>
                                            <p:cond delay="0"/>
                                          </p:stCondLst>
                                        </p:cTn>
                                        <p:tgtEl>
                                          <p:spTgt spid="188"/>
                                        </p:tgtEl>
                                        <p:attrNameLst>
                                          <p:attrName>style.visibility</p:attrName>
                                        </p:attrNameLst>
                                      </p:cBhvr>
                                      <p:to>
                                        <p:strVal val="visibl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
                                  <p:stCondLst>
                                    <p:cond delay="0"/>
                                  </p:stCondLst>
                                  <p:childTnLst>
                                    <p:set>
                                      <p:cBhvr>
                                        <p:cTn dur="1" fill="hold" id="24">
                                          <p:stCondLst>
                                            <p:cond delay="0"/>
                                          </p:stCondLst>
                                        </p:cTn>
                                        <p:tgtEl>
                                          <p:spTgt spid="187">
                                            <p:txEl>
                                              <p:pRg end="9" st="0"/>
                                            </p:txEl>
                                          </p:spTgt>
                                        </p:tgtEl>
                                        <p:attrNameLst>
                                          <p:attrName>style.visibility</p:attrName>
                                        </p:attrNameLst>
                                      </p:cBhvr>
                                      <p:to>
                                        <p:strVal val="visible"/>
                                      </p:to>
                                    </p:set>
                                  </p:childTnLst>
                                </p:cTn>
                              </p:par>
                              <p:par>
                                <p:cTn fill="hold" id="25" nodeType="withEffect" presetClass="entr" presetID="1">
                                  <p:stCondLst>
                                    <p:cond delay="0"/>
                                  </p:stCondLst>
                                  <p:childTnLst>
                                    <p:set>
                                      <p:cBhvr>
                                        <p:cTn dur="1" fill="hold" id="26">
                                          <p:stCondLst>
                                            <p:cond delay="0"/>
                                          </p:stCondLst>
                                        </p:cTn>
                                        <p:tgtEl>
                                          <p:spTgt spid="18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What is Functional Testing?</a:t>
            </a:r>
            <a:endParaRPr/>
          </a:p>
        </p:txBody>
      </p:sp>
      <p:sp>
        <p:nvSpPr>
          <p:cNvPr id="421" name="TextShape 2"/>
          <p:cNvSpPr txBox="1"/>
          <p:nvPr/>
        </p:nvSpPr>
        <p:spPr>
          <a:xfrm>
            <a:off x="457200" y="1359720"/>
            <a:ext cx="8229240" cy="4414320"/>
          </a:xfrm>
          <a:prstGeom prst="rect">
            <a:avLst/>
          </a:prstGeom>
        </p:spPr>
        <p:txBody>
          <a:bodyPr/>
          <a:p>
            <a:pPr>
              <a:lnSpc>
                <a:spcPct val="100000"/>
              </a:lnSpc>
            </a:pPr>
            <a:r>
              <a:rPr lang="en-US" sz="3200">
                <a:solidFill>
                  <a:srgbClr val="333333"/>
                </a:solidFill>
                <a:latin typeface="CamingoDos Pro Cd"/>
              </a:rPr>
              <a:t>Types of Functional Tests</a:t>
            </a:r>
            <a:endParaRPr/>
          </a:p>
          <a:p>
            <a:pPr lvl="1">
              <a:lnSpc>
                <a:spcPct val="100000"/>
              </a:lnSpc>
              <a:buFont typeface="Arial"/>
              <a:buChar char="–"/>
            </a:pPr>
            <a:r>
              <a:rPr b="1" lang="en-US" sz="2800">
                <a:solidFill>
                  <a:srgbClr val="333333"/>
                </a:solidFill>
                <a:latin typeface="CamingoDos Pro Cd"/>
              </a:rPr>
              <a:t>Acceptance tests</a:t>
            </a:r>
            <a:r>
              <a:rPr lang="en-US" sz="2800">
                <a:solidFill>
                  <a:srgbClr val="333333"/>
                </a:solidFill>
                <a:latin typeface="CamingoDos Pro Cd"/>
              </a:rPr>
              <a:t>, testing "from a user perspective”</a:t>
            </a:r>
            <a:endParaRPr/>
          </a:p>
          <a:p>
            <a:pPr lvl="2">
              <a:lnSpc>
                <a:spcPct val="100000"/>
              </a:lnSpc>
              <a:buFont typeface="Arial"/>
              <a:buChar char="•"/>
            </a:pPr>
            <a:r>
              <a:rPr lang="en-US" sz="2400">
                <a:solidFill>
                  <a:srgbClr val="333333"/>
                </a:solidFill>
                <a:latin typeface="CamingoDos Pro Cd"/>
              </a:rPr>
              <a:t>Particularly relevant in Agile</a:t>
            </a:r>
            <a:endParaRPr/>
          </a:p>
          <a:p>
            <a:pPr lvl="2">
              <a:lnSpc>
                <a:spcPct val="100000"/>
              </a:lnSpc>
              <a:buFont typeface="Arial"/>
              <a:buChar char="•"/>
            </a:pPr>
            <a:r>
              <a:rPr lang="en-US" sz="2400">
                <a:solidFill>
                  <a:srgbClr val="333333"/>
                </a:solidFill>
                <a:latin typeface="CamingoDos Pro Cd"/>
              </a:rPr>
              <a:t>Guarantees that the requirement is implemented in the software as specified</a:t>
            </a:r>
            <a:endParaRPr/>
          </a:p>
          <a:p>
            <a:endParaRPr/>
          </a:p>
          <a:p>
            <a:pPr lvl="1">
              <a:lnSpc>
                <a:spcPct val="100000"/>
              </a:lnSpc>
              <a:buFont typeface="Arial"/>
              <a:buChar char="–"/>
            </a:pPr>
            <a:r>
              <a:rPr b="1" lang="en-US" sz="2800">
                <a:solidFill>
                  <a:srgbClr val="333333"/>
                </a:solidFill>
                <a:latin typeface="CamingoDos Pro Cd"/>
              </a:rPr>
              <a:t>Regression</a:t>
            </a:r>
            <a:r>
              <a:rPr lang="en-US" sz="2800">
                <a:solidFill>
                  <a:srgbClr val="333333"/>
                </a:solidFill>
                <a:latin typeface="CamingoDos Pro Cd"/>
              </a:rPr>
              <a:t> tests that reflect a particular defect found in production</a:t>
            </a:r>
            <a:endParaRPr/>
          </a:p>
          <a:p>
            <a:endParaRPr/>
          </a:p>
          <a:p>
            <a:pPr lvl="1">
              <a:lnSpc>
                <a:spcPct val="100000"/>
              </a:lnSpc>
              <a:buFont typeface="Arial"/>
              <a:buChar char="–"/>
            </a:pPr>
            <a:r>
              <a:rPr b="1" lang="en-US" sz="2800">
                <a:solidFill>
                  <a:srgbClr val="333333"/>
                </a:solidFill>
                <a:latin typeface="CamingoDos Pro Cd"/>
              </a:rPr>
              <a:t>System Integration </a:t>
            </a:r>
            <a:r>
              <a:rPr lang="en-US" sz="2800">
                <a:solidFill>
                  <a:srgbClr val="333333"/>
                </a:solidFill>
                <a:latin typeface="CamingoDos Pro Cd"/>
              </a:rPr>
              <a:t>testing (i.e. does the application work all the way through)</a:t>
            </a:r>
            <a:endParaRPr/>
          </a:p>
          <a:p>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2"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What is Functional Testing?</a:t>
            </a:r>
            <a:endParaRPr/>
          </a:p>
        </p:txBody>
      </p:sp>
      <p:sp>
        <p:nvSpPr>
          <p:cNvPr id="423" name="CustomShape 2"/>
          <p:cNvSpPr/>
          <p:nvPr/>
        </p:nvSpPr>
        <p:spPr>
          <a:xfrm>
            <a:off x="457200" y="1306440"/>
            <a:ext cx="8229240" cy="445680"/>
          </a:xfrm>
          <a:prstGeom prst="rect">
            <a:avLst/>
          </a:prstGeom>
          <a:noFill/>
          <a:ln w="9360">
            <a:noFill/>
          </a:ln>
        </p:spPr>
        <p:txBody>
          <a:bodyPr anchor="b"/>
          <a:p>
            <a:pPr>
              <a:lnSpc>
                <a:spcPct val="100000"/>
              </a:lnSpc>
            </a:pPr>
            <a:r>
              <a:rPr lang="en-US" sz="2800">
                <a:solidFill>
                  <a:srgbClr val="000000"/>
                </a:solidFill>
                <a:latin typeface="Calibri"/>
              </a:rPr>
              <a:t>Example of automated functional test</a:t>
            </a:r>
            <a:endParaRPr/>
          </a:p>
        </p:txBody>
      </p:sp>
      <p:pic>
        <p:nvPicPr>
          <p:cNvPr descr="" id="424" name="Picture 6"/>
          <p:cNvPicPr/>
          <p:nvPr/>
        </p:nvPicPr>
        <p:blipFill>
          <a:blip r:embed="rId1"/>
          <a:stretch>
            <a:fillRect/>
          </a:stretch>
        </p:blipFill>
        <p:spPr>
          <a:xfrm>
            <a:off x="539640" y="2362320"/>
            <a:ext cx="3543120" cy="1726920"/>
          </a:xfrm>
          <a:prstGeom prst="rect">
            <a:avLst/>
          </a:prstGeom>
          <a:ln>
            <a:noFill/>
          </a:ln>
        </p:spPr>
      </p:pic>
      <p:pic>
        <p:nvPicPr>
          <p:cNvPr descr="" id="425" name="Picture 7"/>
          <p:cNvPicPr/>
          <p:nvPr/>
        </p:nvPicPr>
        <p:blipFill>
          <a:blip r:embed="rId2"/>
          <a:stretch>
            <a:fillRect/>
          </a:stretch>
        </p:blipFill>
        <p:spPr>
          <a:xfrm>
            <a:off x="3852000" y="2362320"/>
            <a:ext cx="4975200" cy="3733560"/>
          </a:xfrm>
          <a:prstGeom prst="rect">
            <a:avLst/>
          </a:prstGeom>
          <a:ln>
            <a:noFill/>
          </a:ln>
        </p:spPr>
      </p:pic>
    </p:spTree>
  </p:cSld>
  <p:timing>
    <p:tnLst>
      <p:par>
        <p:cTn dur="indefinite" id="27" nodeType="tmRoot" restart="never">
          <p:childTnLst>
            <p:seq>
              <p:cTn id="28"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Functional Testing</a:t>
            </a:r>
            <a:endParaRPr/>
          </a:p>
        </p:txBody>
      </p:sp>
      <p:sp>
        <p:nvSpPr>
          <p:cNvPr id="427"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Automating Functional Tests</a:t>
            </a:r>
            <a:endParaRPr/>
          </a:p>
          <a:p>
            <a:pPr lvl="1">
              <a:lnSpc>
                <a:spcPct val="100000"/>
              </a:lnSpc>
              <a:buFont typeface="Arial"/>
              <a:buChar char="–"/>
            </a:pPr>
            <a:r>
              <a:rPr lang="en-US" sz="2800">
                <a:solidFill>
                  <a:srgbClr val="333333"/>
                </a:solidFill>
                <a:latin typeface="CamingoDos Pro Cd"/>
              </a:rPr>
              <a:t>Functional Test Automation Makes Testing an Asset</a:t>
            </a:r>
            <a:endParaRPr/>
          </a:p>
          <a:p>
            <a:pPr lvl="1">
              <a:lnSpc>
                <a:spcPct val="100000"/>
              </a:lnSpc>
              <a:buFont typeface="Arial"/>
              <a:buChar char="–"/>
            </a:pPr>
            <a:r>
              <a:rPr lang="en-US" sz="2800">
                <a:solidFill>
                  <a:srgbClr val="333333"/>
                </a:solidFill>
                <a:latin typeface="CamingoDos Pro Cd"/>
              </a:rPr>
              <a:t>Living documentation</a:t>
            </a:r>
            <a:endParaRPr/>
          </a:p>
          <a:p>
            <a:pPr lvl="1">
              <a:lnSpc>
                <a:spcPct val="100000"/>
              </a:lnSpc>
              <a:buFont typeface="Arial"/>
              <a:buChar char="–"/>
            </a:pPr>
            <a:r>
              <a:rPr lang="en-US" sz="2800">
                <a:solidFill>
                  <a:srgbClr val="333333"/>
                </a:solidFill>
                <a:latin typeface="CamingoDos Pro Cd"/>
              </a:rPr>
              <a:t>Why Functional Test Automation?</a:t>
            </a:r>
            <a:endParaRPr/>
          </a:p>
          <a:p>
            <a:pPr lvl="1">
              <a:lnSpc>
                <a:spcPct val="100000"/>
              </a:lnSpc>
              <a:buFont typeface="Arial"/>
              <a:buChar char="–"/>
            </a:pPr>
            <a:r>
              <a:rPr lang="en-US" sz="2800">
                <a:solidFill>
                  <a:srgbClr val="333333"/>
                </a:solidFill>
                <a:latin typeface="CamingoDos Pro Cd"/>
              </a:rPr>
              <a:t>Unit Testing is Fundamentally different</a:t>
            </a:r>
            <a:endParaRPr/>
          </a:p>
          <a:p>
            <a:pPr lvl="1">
              <a:lnSpc>
                <a:spcPct val="100000"/>
              </a:lnSpc>
              <a:buFont typeface="Arial"/>
              <a:buChar char="–"/>
            </a:pPr>
            <a:r>
              <a:rPr lang="en-US" sz="2800">
                <a:solidFill>
                  <a:srgbClr val="333333"/>
                </a:solidFill>
                <a:latin typeface="CamingoDos Pro Cd"/>
              </a:rPr>
              <a:t>Automated Testing Has Additional "Gotchas"</a:t>
            </a:r>
            <a:endParaRPr/>
          </a:p>
          <a:p>
            <a:pPr>
              <a:lnSpc>
                <a:spcPct val="100000"/>
              </a:lnSpc>
            </a:pPr>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ATDD Functional Testing</a:t>
            </a:r>
            <a:endParaRPr/>
          </a:p>
        </p:txBody>
      </p:sp>
      <p:pic>
        <p:nvPicPr>
          <p:cNvPr descr="" id="429" name="Picture 5"/>
          <p:cNvPicPr/>
          <p:nvPr/>
        </p:nvPicPr>
        <p:blipFill>
          <a:blip r:embed="rId1"/>
          <a:stretch>
            <a:fillRect/>
          </a:stretch>
        </p:blipFill>
        <p:spPr>
          <a:xfrm>
            <a:off x="1937880" y="1363320"/>
            <a:ext cx="4608360" cy="4425480"/>
          </a:xfrm>
          <a:prstGeom prst="rect">
            <a:avLst/>
          </a:prstGeom>
          <a:ln>
            <a:noFill/>
          </a:ln>
        </p:spPr>
      </p:pic>
    </p:spTree>
  </p:cSld>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Functional Testing</a:t>
            </a:r>
            <a:endParaRPr/>
          </a:p>
        </p:txBody>
      </p:sp>
      <p:sp>
        <p:nvSpPr>
          <p:cNvPr id="431"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Strategy</a:t>
            </a:r>
            <a:endParaRPr/>
          </a:p>
          <a:p>
            <a:pPr lvl="1">
              <a:lnSpc>
                <a:spcPct val="100000"/>
              </a:lnSpc>
              <a:buFont typeface="Arial"/>
              <a:buChar char="–"/>
            </a:pPr>
            <a:r>
              <a:rPr lang="en-US" sz="2800">
                <a:solidFill>
                  <a:srgbClr val="333333"/>
                </a:solidFill>
                <a:latin typeface="CamingoDos Pro Cd"/>
              </a:rPr>
              <a:t>How much?</a:t>
            </a:r>
            <a:endParaRPr/>
          </a:p>
          <a:p>
            <a:pPr lvl="1">
              <a:lnSpc>
                <a:spcPct val="100000"/>
              </a:lnSpc>
              <a:buFont typeface="Arial"/>
              <a:buChar char="–"/>
            </a:pPr>
            <a:r>
              <a:rPr lang="en-US" sz="2800">
                <a:solidFill>
                  <a:srgbClr val="333333"/>
                </a:solidFill>
                <a:latin typeface="CamingoDos Pro Cd"/>
              </a:rPr>
              <a:t>What should we automate vs. leave manual?</a:t>
            </a:r>
            <a:endParaRPr/>
          </a:p>
          <a:p>
            <a:pPr lvl="1">
              <a:lnSpc>
                <a:spcPct val="100000"/>
              </a:lnSpc>
              <a:buFont typeface="Arial"/>
              <a:buChar char="–"/>
            </a:pPr>
            <a:r>
              <a:rPr lang="en-US" sz="2800">
                <a:solidFill>
                  <a:srgbClr val="333333"/>
                </a:solidFill>
                <a:latin typeface="CamingoDos Pro Cd"/>
              </a:rPr>
              <a:t>Which tools?</a:t>
            </a:r>
            <a:endParaRPr/>
          </a:p>
          <a:p>
            <a:pPr lvl="1">
              <a:lnSpc>
                <a:spcPct val="100000"/>
              </a:lnSpc>
              <a:buFont typeface="Arial"/>
              <a:buChar char="–"/>
            </a:pPr>
            <a:r>
              <a:rPr lang="en-US" sz="2800">
                <a:solidFill>
                  <a:srgbClr val="333333"/>
                </a:solidFill>
                <a:latin typeface="CamingoDos Pro Cd"/>
              </a:rPr>
              <a:t>When in the development cycle?</a:t>
            </a:r>
            <a:endParaRPr/>
          </a:p>
          <a:p>
            <a:pPr lvl="1">
              <a:lnSpc>
                <a:spcPct val="100000"/>
              </a:lnSpc>
              <a:buFont typeface="Arial"/>
              <a:buChar char="–"/>
            </a:pPr>
            <a:r>
              <a:rPr lang="en-US" sz="2800">
                <a:solidFill>
                  <a:srgbClr val="333333"/>
                </a:solidFill>
                <a:latin typeface="CamingoDos Pro Cd"/>
              </a:rPr>
              <a:t>Who does the automation?</a:t>
            </a:r>
            <a:endParaRPr/>
          </a:p>
          <a:p>
            <a:pPr lvl="1">
              <a:lnSpc>
                <a:spcPct val="100000"/>
              </a:lnSpc>
              <a:buFont typeface="Arial"/>
              <a:buChar char="–"/>
            </a:pPr>
            <a:r>
              <a:rPr lang="en-US" sz="2800">
                <a:solidFill>
                  <a:srgbClr val="333333"/>
                </a:solidFill>
                <a:latin typeface="CamingoDos Pro Cd"/>
              </a:rPr>
              <a:t>What mix of testing makes sense?</a:t>
            </a:r>
            <a:endParaRPr/>
          </a:p>
          <a:p>
            <a:pPr>
              <a:lnSpc>
                <a:spcPct val="100000"/>
              </a:lnSpc>
            </a:pPr>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2"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Functional Testing</a:t>
            </a:r>
            <a:endParaRPr/>
          </a:p>
        </p:txBody>
      </p:sp>
      <p:sp>
        <p:nvSpPr>
          <p:cNvPr id="433" name="CustomShape 2"/>
          <p:cNvSpPr/>
          <p:nvPr/>
        </p:nvSpPr>
        <p:spPr>
          <a:xfrm>
            <a:off x="1518840" y="1420560"/>
            <a:ext cx="6365160" cy="4338360"/>
          </a:xfrm>
          <a:prstGeom prst="rect">
            <a:avLst/>
          </a:prstGeom>
          <a:gradFill>
            <a:gsLst>
              <a:gs pos="0">
                <a:srgbClr val="85aaad"/>
              </a:gs>
              <a:gs pos="50000">
                <a:srgbClr val="afe0e4"/>
              </a:gs>
              <a:gs pos="100000">
                <a:srgbClr val="85aaad"/>
              </a:gs>
            </a:gsLst>
            <a:lin ang="5400000"/>
          </a:gradFill>
          <a:ln w="9360">
            <a:solidFill>
              <a:srgbClr val="b6dcdf"/>
            </a:solidFill>
            <a:miter/>
          </a:ln>
        </p:spPr>
        <p:txBody>
          <a:bodyPr bIns="0" lIns="0" rIns="0" tIns="0"/>
          <a:p>
            <a:pPr>
              <a:lnSpc>
                <a:spcPct val="100000"/>
              </a:lnSpc>
            </a:pPr>
            <a:r>
              <a:rPr lang="en-US">
                <a:solidFill>
                  <a:srgbClr val="000000"/>
                </a:solidFill>
                <a:latin typeface="Calibri"/>
              </a:rPr>
              <a:t> </a:t>
            </a:r>
            <a:endParaRPr/>
          </a:p>
        </p:txBody>
      </p:sp>
      <p:sp>
        <p:nvSpPr>
          <p:cNvPr id="434" name="Line 3"/>
          <p:cNvSpPr/>
          <p:nvPr/>
        </p:nvSpPr>
        <p:spPr>
          <a:xfrm>
            <a:off x="2345760" y="4556880"/>
            <a:ext cx="4656240" cy="0"/>
          </a:xfrm>
          <a:prstGeom prst="line">
            <a:avLst/>
          </a:prstGeom>
          <a:ln w="25560">
            <a:solidFill>
              <a:srgbClr val="bbe0e3"/>
            </a:solidFill>
            <a:round/>
          </a:ln>
        </p:spPr>
      </p:sp>
      <p:sp>
        <p:nvSpPr>
          <p:cNvPr id="435" name="Line 4"/>
          <p:cNvSpPr/>
          <p:nvPr/>
        </p:nvSpPr>
        <p:spPr>
          <a:xfrm>
            <a:off x="3212280" y="3273480"/>
            <a:ext cx="2704320" cy="0"/>
          </a:xfrm>
          <a:prstGeom prst="line">
            <a:avLst/>
          </a:prstGeom>
          <a:ln w="25560">
            <a:solidFill>
              <a:srgbClr val="bbe0e3"/>
            </a:solidFill>
            <a:round/>
          </a:ln>
        </p:spPr>
      </p:sp>
      <p:sp>
        <p:nvSpPr>
          <p:cNvPr id="436" name="CustomShape 5"/>
          <p:cNvSpPr/>
          <p:nvPr/>
        </p:nvSpPr>
        <p:spPr>
          <a:xfrm>
            <a:off x="4068720" y="2103840"/>
            <a:ext cx="831600" cy="670680"/>
          </a:xfrm>
          <a:prstGeom prst="rect">
            <a:avLst/>
          </a:prstGeom>
          <a:noFill/>
          <a:ln>
            <a:noFill/>
          </a:ln>
        </p:spPr>
        <p:txBody>
          <a:bodyPr bIns="0" lIns="0" rIns="0" tIns="0"/>
          <a:p>
            <a:pPr algn="ctr">
              <a:lnSpc>
                <a:spcPct val="100000"/>
              </a:lnSpc>
            </a:pPr>
            <a:r>
              <a:rPr lang="en-US" sz="2000">
                <a:solidFill>
                  <a:srgbClr val="000000"/>
                </a:solidFill>
                <a:latin typeface="Arial"/>
              </a:rPr>
              <a:t>UI</a:t>
            </a:r>
            <a:endParaRPr/>
          </a:p>
          <a:p>
            <a:pPr algn="ctr">
              <a:lnSpc>
                <a:spcPct val="100000"/>
              </a:lnSpc>
            </a:pPr>
            <a:r>
              <a:rPr lang="en-US" sz="2000">
                <a:solidFill>
                  <a:srgbClr val="000000"/>
                </a:solidFill>
                <a:latin typeface="Arial"/>
              </a:rPr>
              <a:t>tests</a:t>
            </a:r>
            <a:endParaRPr/>
          </a:p>
        </p:txBody>
      </p:sp>
      <p:sp>
        <p:nvSpPr>
          <p:cNvPr id="437" name="CustomShape 6"/>
          <p:cNvSpPr/>
          <p:nvPr/>
        </p:nvSpPr>
        <p:spPr>
          <a:xfrm>
            <a:off x="4017960" y="3770280"/>
            <a:ext cx="1047960" cy="305280"/>
          </a:xfrm>
          <a:prstGeom prst="rect">
            <a:avLst/>
          </a:prstGeom>
          <a:noFill/>
          <a:ln>
            <a:noFill/>
          </a:ln>
        </p:spPr>
        <p:txBody>
          <a:bodyPr bIns="0" lIns="0" rIns="0" tIns="0" wrap="none"/>
          <a:p>
            <a:pPr>
              <a:lnSpc>
                <a:spcPct val="100000"/>
              </a:lnSpc>
            </a:pPr>
            <a:r>
              <a:rPr lang="en-US" sz="2000">
                <a:solidFill>
                  <a:srgbClr val="000000"/>
                </a:solidFill>
                <a:latin typeface="Arial"/>
              </a:rPr>
              <a:t>Integration tests</a:t>
            </a:r>
            <a:endParaRPr/>
          </a:p>
        </p:txBody>
      </p:sp>
      <p:sp>
        <p:nvSpPr>
          <p:cNvPr id="438" name="CustomShape 7"/>
          <p:cNvSpPr/>
          <p:nvPr/>
        </p:nvSpPr>
        <p:spPr>
          <a:xfrm>
            <a:off x="4295160" y="4983840"/>
            <a:ext cx="615240" cy="305280"/>
          </a:xfrm>
          <a:prstGeom prst="rect">
            <a:avLst/>
          </a:prstGeom>
          <a:noFill/>
          <a:ln>
            <a:noFill/>
          </a:ln>
        </p:spPr>
        <p:txBody>
          <a:bodyPr bIns="0" lIns="0" rIns="0" tIns="0" wrap="none"/>
          <a:p>
            <a:pPr>
              <a:lnSpc>
                <a:spcPct val="100000"/>
              </a:lnSpc>
            </a:pPr>
            <a:r>
              <a:rPr lang="en-US" sz="2000">
                <a:solidFill>
                  <a:srgbClr val="000000"/>
                </a:solidFill>
                <a:latin typeface="Arial"/>
              </a:rPr>
              <a:t>Unit tests</a:t>
            </a:r>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9"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Story #2</a:t>
            </a:r>
            <a:endParaRPr/>
          </a:p>
        </p:txBody>
      </p:sp>
      <p:sp>
        <p:nvSpPr>
          <p:cNvPr id="440"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three-day rental gets an extra day for children’s releases</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Functional Test Automation Patterns</a:t>
            </a:r>
            <a:endParaRPr/>
          </a:p>
        </p:txBody>
      </p:sp>
      <p:sp>
        <p:nvSpPr>
          <p:cNvPr id="442" name="TextShape 2"/>
          <p:cNvSpPr txBox="1"/>
          <p:nvPr/>
        </p:nvSpPr>
        <p:spPr>
          <a:xfrm>
            <a:off x="1371600" y="3886200"/>
            <a:ext cx="6400440" cy="1752120"/>
          </a:xfrm>
          <a:prstGeom prst="rect">
            <a:avLst/>
          </a:prstGeom>
        </p:spPr>
        <p:txBody>
          <a:bodyPr/>
          <a:p>
            <a:pPr algn="ctr"/>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Test Automation Patterns</a:t>
            </a:r>
            <a:endParaRPr/>
          </a:p>
        </p:txBody>
      </p:sp>
      <p:sp>
        <p:nvSpPr>
          <p:cNvPr id="444"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Page Object Pattern</a:t>
            </a:r>
            <a:endParaRPr/>
          </a:p>
          <a:p>
            <a:pPr lvl="1">
              <a:lnSpc>
                <a:spcPct val="100000"/>
              </a:lnSpc>
              <a:buFont typeface="Arial"/>
              <a:buChar char="–"/>
            </a:pPr>
            <a:r>
              <a:rPr lang="en-US" sz="2800">
                <a:solidFill>
                  <a:srgbClr val="333333"/>
                </a:solidFill>
                <a:latin typeface="CamingoDos Pro Cd"/>
              </a:rPr>
              <a:t>Encapsulate all of the actions a user can do or see on a page into a singular object</a:t>
            </a:r>
            <a:endParaRPr/>
          </a:p>
          <a:p>
            <a:pPr lvl="1">
              <a:lnSpc>
                <a:spcPct val="100000"/>
              </a:lnSpc>
              <a:buFont typeface="Arial"/>
              <a:buChar char="–"/>
            </a:pPr>
            <a:r>
              <a:rPr lang="en-US" sz="2800">
                <a:solidFill>
                  <a:srgbClr val="333333"/>
                </a:solidFill>
                <a:latin typeface="CamingoDos Pro Cd"/>
              </a:rPr>
              <a:t>A product page would have things like, add to chart, add to gift register, related products, review, etc..</a:t>
            </a:r>
            <a:endParaRPr/>
          </a:p>
          <a:p>
            <a:pPr lvl="1">
              <a:lnSpc>
                <a:spcPct val="100000"/>
              </a:lnSpc>
              <a:buFont typeface="Arial"/>
              <a:buChar char="–"/>
            </a:pPr>
            <a:r>
              <a:rPr lang="en-US" sz="2800">
                <a:solidFill>
                  <a:srgbClr val="333333"/>
                </a:solidFill>
                <a:latin typeface="CamingoDos Pro Cd"/>
              </a:rPr>
              <a:t>Typically relies on method chaining – methods in a page object always return another page object</a:t>
            </a:r>
            <a:endParaRPr/>
          </a:p>
          <a:p>
            <a:pPr lvl="1">
              <a:lnSpc>
                <a:spcPct val="100000"/>
              </a:lnSpc>
              <a:buFont typeface="Arial"/>
              <a:buChar char="–"/>
            </a:pPr>
            <a:r>
              <a:rPr lang="en-US" sz="2800">
                <a:solidFill>
                  <a:srgbClr val="333333"/>
                </a:solidFill>
                <a:latin typeface="CamingoDos Pro Cd"/>
              </a:rPr>
              <a:t>Doesn’t need to reflect entire actual page</a:t>
            </a:r>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Page Object Pattern</a:t>
            </a:r>
            <a:endParaRPr/>
          </a:p>
        </p:txBody>
      </p:sp>
      <p:sp>
        <p:nvSpPr>
          <p:cNvPr id="446"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Positives</a:t>
            </a:r>
            <a:endParaRPr/>
          </a:p>
          <a:p>
            <a:pPr lvl="1">
              <a:lnSpc>
                <a:spcPct val="100000"/>
              </a:lnSpc>
              <a:buFont charset="2" typeface="Wingdings"/>
              <a:buChar char=""/>
            </a:pPr>
            <a:r>
              <a:rPr lang="en-US" sz="2800">
                <a:solidFill>
                  <a:srgbClr val="333333"/>
                </a:solidFill>
                <a:latin typeface="CamingoDos Pro Cd"/>
              </a:rPr>
              <a:t>Makes code more readable</a:t>
            </a:r>
            <a:endParaRPr/>
          </a:p>
          <a:p>
            <a:pPr lvl="1">
              <a:lnSpc>
                <a:spcPct val="100000"/>
              </a:lnSpc>
              <a:buFont charset="2" typeface="Wingdings"/>
              <a:buChar char=""/>
            </a:pPr>
            <a:r>
              <a:rPr lang="en-US" sz="2800">
                <a:solidFill>
                  <a:srgbClr val="333333"/>
                </a:solidFill>
                <a:latin typeface="CamingoDos Pro Cd"/>
              </a:rPr>
              <a:t>Makes a navigation map for your tests</a:t>
            </a:r>
            <a:endParaRPr/>
          </a:p>
          <a:p>
            <a:pPr>
              <a:lnSpc>
                <a:spcPct val="100000"/>
              </a:lnSpc>
            </a:pPr>
            <a:r>
              <a:rPr lang="en-US" sz="3200">
                <a:solidFill>
                  <a:srgbClr val="333333"/>
                </a:solidFill>
                <a:latin typeface="CamingoDos Pro Cd"/>
              </a:rPr>
              <a:t>Negatives</a:t>
            </a:r>
            <a:endParaRPr/>
          </a:p>
          <a:p>
            <a:pPr lvl="1">
              <a:lnSpc>
                <a:spcPct val="100000"/>
              </a:lnSpc>
              <a:buFont charset="2" typeface="Wingdings"/>
              <a:buChar char=""/>
            </a:pPr>
            <a:r>
              <a:rPr lang="en-US" sz="2800">
                <a:solidFill>
                  <a:srgbClr val="333333"/>
                </a:solidFill>
                <a:latin typeface="CamingoDos Pro Cd"/>
              </a:rPr>
              <a:t>Breaks down in a few places</a:t>
            </a:r>
            <a:endParaRPr/>
          </a:p>
          <a:p>
            <a:pPr lvl="1">
              <a:lnSpc>
                <a:spcPct val="100000"/>
              </a:lnSpc>
              <a:buFont charset="2" typeface="Wingdings"/>
              <a:buChar char=""/>
            </a:pPr>
            <a:r>
              <a:rPr lang="en-US" sz="2800">
                <a:solidFill>
                  <a:srgbClr val="333333"/>
                </a:solidFill>
                <a:latin typeface="CamingoDos Pro Cd"/>
              </a:rPr>
              <a:t>Assumes that your app page structure is designed well</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Learning Objectives</a:t>
            </a:r>
            <a:endParaRPr/>
          </a:p>
        </p:txBody>
      </p:sp>
      <p:sp>
        <p:nvSpPr>
          <p:cNvPr id="191"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Understand the role of a Developer in an Agile team</a:t>
            </a:r>
            <a:endParaRPr/>
          </a:p>
          <a:p>
            <a:pPr>
              <a:lnSpc>
                <a:spcPct val="100000"/>
              </a:lnSpc>
              <a:buFont typeface="Lucida Grande"/>
              <a:buChar char="–"/>
            </a:pPr>
            <a:r>
              <a:rPr lang="en-US" sz="3200">
                <a:solidFill>
                  <a:srgbClr val="333333"/>
                </a:solidFill>
                <a:latin typeface="CamingoDos Pro Cd"/>
              </a:rPr>
              <a:t>Learn how the different Development practices work together</a:t>
            </a:r>
            <a:endParaRPr/>
          </a:p>
          <a:p>
            <a:pPr>
              <a:lnSpc>
                <a:spcPct val="100000"/>
              </a:lnSpc>
              <a:buFont typeface="Lucida Grande"/>
              <a:buChar char="–"/>
            </a:pPr>
            <a:r>
              <a:rPr lang="en-US" sz="3200">
                <a:solidFill>
                  <a:srgbClr val="333333"/>
                </a:solidFill>
                <a:latin typeface="CamingoDos Pro Cd"/>
              </a:rPr>
              <a:t>Have some fun!</a:t>
            </a:r>
            <a:endParaRPr/>
          </a:p>
          <a:p>
            <a:pPr>
              <a:lnSpc>
                <a:spcPct val="100000"/>
              </a:lnSpc>
            </a:pPr>
            <a:endParaRPr/>
          </a:p>
        </p:txBody>
      </p:sp>
    </p:spTree>
  </p:cSld>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7"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Page Object Pattern</a:t>
            </a:r>
            <a:endParaRPr/>
          </a:p>
        </p:txBody>
      </p:sp>
      <p:sp>
        <p:nvSpPr>
          <p:cNvPr id="448" name="CustomShape 2"/>
          <p:cNvSpPr/>
          <p:nvPr/>
        </p:nvSpPr>
        <p:spPr>
          <a:xfrm>
            <a:off x="1300320" y="2709720"/>
            <a:ext cx="2168280" cy="1299960"/>
          </a:xfrm>
          <a:prstGeom prst="rect">
            <a:avLst/>
          </a:prstGeom>
          <a:noFill/>
          <a:ln>
            <a:noFill/>
          </a:ln>
        </p:spPr>
      </p:sp>
      <p:sp>
        <p:nvSpPr>
          <p:cNvPr id="449" name="CustomShape 3"/>
          <p:cNvSpPr/>
          <p:nvPr/>
        </p:nvSpPr>
        <p:spPr>
          <a:xfrm>
            <a:off x="2843640" y="134064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Login Page</a:t>
            </a:r>
            <a:endParaRPr/>
          </a:p>
        </p:txBody>
      </p:sp>
      <p:sp>
        <p:nvSpPr>
          <p:cNvPr id="450" name="CustomShape 4"/>
          <p:cNvSpPr/>
          <p:nvPr/>
        </p:nvSpPr>
        <p:spPr>
          <a:xfrm>
            <a:off x="323640" y="321192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Add Movie Page</a:t>
            </a:r>
            <a:endParaRPr/>
          </a:p>
        </p:txBody>
      </p:sp>
      <p:sp>
        <p:nvSpPr>
          <p:cNvPr id="451" name="CustomShape 5"/>
          <p:cNvSpPr/>
          <p:nvPr/>
        </p:nvSpPr>
        <p:spPr>
          <a:xfrm>
            <a:off x="2843640" y="227412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Add Customer Page</a:t>
            </a:r>
            <a:endParaRPr/>
          </a:p>
        </p:txBody>
      </p:sp>
      <p:sp>
        <p:nvSpPr>
          <p:cNvPr id="452" name="CustomShape 6"/>
          <p:cNvSpPr/>
          <p:nvPr/>
        </p:nvSpPr>
        <p:spPr>
          <a:xfrm>
            <a:off x="320400" y="414144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Rent Movie Page</a:t>
            </a:r>
            <a:endParaRPr/>
          </a:p>
        </p:txBody>
      </p:sp>
      <p:sp>
        <p:nvSpPr>
          <p:cNvPr id="453" name="CustomShape 7"/>
          <p:cNvSpPr/>
          <p:nvPr/>
        </p:nvSpPr>
        <p:spPr>
          <a:xfrm>
            <a:off x="5292000" y="414612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Return Movie Page</a:t>
            </a:r>
            <a:endParaRPr/>
          </a:p>
        </p:txBody>
      </p:sp>
      <p:sp>
        <p:nvSpPr>
          <p:cNvPr id="454" name="CustomShape 8"/>
          <p:cNvSpPr/>
          <p:nvPr/>
        </p:nvSpPr>
        <p:spPr>
          <a:xfrm>
            <a:off x="5292000" y="321192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Membership Plan</a:t>
            </a:r>
            <a:endParaRPr/>
          </a:p>
        </p:txBody>
      </p:sp>
      <p:sp>
        <p:nvSpPr>
          <p:cNvPr id="455" name="CustomShape 9"/>
          <p:cNvSpPr/>
          <p:nvPr/>
        </p:nvSpPr>
        <p:spPr>
          <a:xfrm>
            <a:off x="2843640" y="508248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Search</a:t>
            </a:r>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Page Object Pattern</a:t>
            </a:r>
            <a:endParaRPr/>
          </a:p>
        </p:txBody>
      </p:sp>
      <p:sp>
        <p:nvSpPr>
          <p:cNvPr id="457" name="TextShape 2"/>
          <p:cNvSpPr txBox="1"/>
          <p:nvPr/>
        </p:nvSpPr>
        <p:spPr>
          <a:xfrm>
            <a:off x="457200" y="1600200"/>
            <a:ext cx="8229240" cy="4173480"/>
          </a:xfrm>
          <a:prstGeom prst="rect">
            <a:avLst/>
          </a:prstGeom>
        </p:spPr>
        <p:txBody>
          <a:bodyPr/>
          <a:p>
            <a:pPr>
              <a:lnSpc>
                <a:spcPct val="100000"/>
              </a:lnSpc>
            </a:pPr>
            <a:r>
              <a:rPr b="1" lang="en-US">
                <a:solidFill>
                  <a:srgbClr val="333333"/>
                </a:solidFill>
                <a:latin typeface="Courier New"/>
              </a:rPr>
              <a:t>public class LoginPage {</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public void UserLogin()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Login implementation</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a:t>
            </a:r>
            <a:endParaRPr/>
          </a:p>
          <a:p>
            <a:pPr>
              <a:lnSpc>
                <a:spcPct val="100000"/>
              </a:lnSpc>
            </a:pPr>
            <a:r>
              <a:rPr b="1" lang="en-US">
                <a:solidFill>
                  <a:srgbClr val="333333"/>
                </a:solidFill>
                <a:latin typeface="Courier New"/>
              </a:rPr>
              <a:t>public class AddCustomerPage {</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public void AddCustomer()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Add Customer implementation</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enter customer name</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enter customer ID</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submit customer info</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a:t>
            </a:r>
            <a:endParaRPr/>
          </a:p>
          <a:p>
            <a:pPr>
              <a:lnSpc>
                <a:spcPct val="100000"/>
              </a:lnSpc>
            </a:pPr>
            <a:r>
              <a:rPr b="1" lang="en-US">
                <a:solidFill>
                  <a:srgbClr val="333333"/>
                </a:solidFill>
                <a:latin typeface="Courier New"/>
              </a:rPr>
              <a:t>public class RentMoviePage {</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public void RentMovie()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Rent Movie implementation</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enter customer ID</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enter Movie Name</a:t>
            </a:r>
            <a:endParaRPr/>
          </a:p>
          <a:p>
            <a:pPr>
              <a:lnSpc>
                <a:spcPct val="100000"/>
              </a:lnSpc>
            </a:pPr>
            <a:r>
              <a:rPr b="1" lang="en-US">
                <a:solidFill>
                  <a:srgbClr val="333333"/>
                </a:solidFill>
                <a:latin typeface="Courier New"/>
              </a:rPr>
              <a:t>	</a:t>
            </a:r>
            <a:r>
              <a:rPr b="1" lang="en-US">
                <a:solidFill>
                  <a:srgbClr val="333333"/>
                </a:solidFill>
                <a:latin typeface="Courier New"/>
              </a:rPr>
              <a:t>    </a:t>
            </a:r>
            <a:r>
              <a:rPr b="1" lang="en-US">
                <a:solidFill>
                  <a:srgbClr val="333333"/>
                </a:solidFill>
                <a:latin typeface="Courier New"/>
              </a:rPr>
              <a:t># submit Rental</a:t>
            </a:r>
            <a:endParaRPr/>
          </a:p>
          <a:p>
            <a:pPr>
              <a:lnSpc>
                <a:spcPct val="100000"/>
              </a:lnSpc>
            </a:pPr>
            <a:r>
              <a:rPr b="1" lang="en-US">
                <a:solidFill>
                  <a:srgbClr val="333333"/>
                </a:solidFill>
                <a:latin typeface="Courier New"/>
              </a:rPr>
              <a:t>  </a:t>
            </a:r>
            <a:r>
              <a:rPr b="1" lang="en-US">
                <a:solidFill>
                  <a:srgbClr val="333333"/>
                </a:solidFill>
                <a:latin typeface="Courier New"/>
              </a:rPr>
              <a:t>}}</a:t>
            </a:r>
            <a:r>
              <a:rPr b="1" lang="en-US">
                <a:solidFill>
                  <a:srgbClr val="333333"/>
                </a:solidFill>
                <a:latin typeface="Courier New"/>
              </a:rPr>
              <a:t>	</a:t>
            </a:r>
            <a:endParaRPr/>
          </a:p>
          <a:p>
            <a:pPr>
              <a:lnSpc>
                <a:spcPct val="100000"/>
              </a:lnSpc>
            </a:pPr>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Test Automation Patterns</a:t>
            </a:r>
            <a:endParaRPr/>
          </a:p>
        </p:txBody>
      </p:sp>
      <p:sp>
        <p:nvSpPr>
          <p:cNvPr id="459" name="TextShape 2"/>
          <p:cNvSpPr txBox="1"/>
          <p:nvPr/>
        </p:nvSpPr>
        <p:spPr>
          <a:xfrm>
            <a:off x="457200" y="1600200"/>
            <a:ext cx="8229240" cy="4173480"/>
          </a:xfrm>
          <a:prstGeom prst="rect">
            <a:avLst/>
          </a:prstGeom>
        </p:spPr>
        <p:txBody>
          <a:bodyPr/>
          <a:p>
            <a:pPr>
              <a:lnSpc>
                <a:spcPct val="100000"/>
              </a:lnSpc>
            </a:pPr>
            <a:r>
              <a:rPr b="1" lang="en-US" sz="3200">
                <a:solidFill>
                  <a:srgbClr val="333333"/>
                </a:solidFill>
                <a:latin typeface="CamingoDos Pro Cd"/>
              </a:rPr>
              <a:t>Domain object pattern</a:t>
            </a:r>
            <a:endParaRPr/>
          </a:p>
          <a:p>
            <a:pPr lvl="1">
              <a:lnSpc>
                <a:spcPct val="100000"/>
              </a:lnSpc>
              <a:buFont typeface="Arial"/>
              <a:buChar char="–"/>
            </a:pPr>
            <a:r>
              <a:rPr lang="en-US" sz="2800">
                <a:solidFill>
                  <a:srgbClr val="333333"/>
                </a:solidFill>
                <a:latin typeface="CamingoDos Pro Cd"/>
              </a:rPr>
              <a:t>Group all the actions associated with a specific domain concept like search or filtering in the application together.</a:t>
            </a:r>
            <a:endParaRPr/>
          </a:p>
          <a:p>
            <a:pPr lvl="1">
              <a:lnSpc>
                <a:spcPct val="100000"/>
              </a:lnSpc>
              <a:buFont typeface="Arial"/>
              <a:buChar char="–"/>
            </a:pPr>
            <a:r>
              <a:rPr lang="en-US" sz="2800">
                <a:solidFill>
                  <a:srgbClr val="333333"/>
                </a:solidFill>
                <a:latin typeface="CamingoDos Pro Cd"/>
              </a:rPr>
              <a:t>Or, groups all the meaningful domain entities together, with relevant actions as methods</a:t>
            </a:r>
            <a:endParaRPr/>
          </a:p>
          <a:p>
            <a:pPr lvl="1">
              <a:lnSpc>
                <a:spcPct val="100000"/>
              </a:lnSpc>
              <a:buFont typeface="Arial"/>
              <a:buChar char="–"/>
            </a:pPr>
            <a:r>
              <a:rPr lang="en-US" sz="2800">
                <a:solidFill>
                  <a:srgbClr val="333333"/>
                </a:solidFill>
                <a:latin typeface="CamingoDos Pro Cd"/>
              </a:rPr>
              <a:t>Makes your test suite look more like a library from a code perspective.</a:t>
            </a:r>
            <a:endParaRPr/>
          </a:p>
          <a:p>
            <a:pPr lvl="1">
              <a:lnSpc>
                <a:spcPct val="100000"/>
              </a:lnSpc>
              <a:buFont typeface="Arial"/>
              <a:buChar char="–"/>
            </a:pPr>
            <a:r>
              <a:rPr lang="en-US" sz="2800">
                <a:solidFill>
                  <a:srgbClr val="333333"/>
                </a:solidFill>
                <a:latin typeface="CamingoDos Pro Cd"/>
              </a:rPr>
              <a:t>You can implement method chaining, but it requires a map of some sort, which is hard to maintain.</a:t>
            </a:r>
            <a:endParaRPr/>
          </a:p>
          <a:p>
            <a:pPr>
              <a:lnSpc>
                <a:spcPct val="100000"/>
              </a:lnSpc>
            </a:pPr>
            <a:endParaRPr/>
          </a:p>
          <a:p>
            <a:pPr>
              <a:lnSpc>
                <a:spcPct val="100000"/>
              </a:lnSpc>
            </a:pPr>
            <a:endParaRPr/>
          </a:p>
        </p:txBody>
      </p:sp>
      <p:sp>
        <p:nvSpPr>
          <p:cNvPr id="460" name="CustomShape 3"/>
          <p:cNvSpPr/>
          <p:nvPr/>
        </p:nvSpPr>
        <p:spPr>
          <a:xfrm>
            <a:off x="457200" y="1828800"/>
            <a:ext cx="8229240" cy="4266720"/>
          </a:xfrm>
          <a:prstGeom prst="rect">
            <a:avLst/>
          </a:prstGeom>
          <a:noFill/>
          <a:ln>
            <a:noFill/>
          </a:ln>
        </p:spPr>
      </p:sp>
    </p:spTree>
  </p:cSld>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Domain Object Pattern</a:t>
            </a:r>
            <a:endParaRPr/>
          </a:p>
        </p:txBody>
      </p:sp>
      <p:sp>
        <p:nvSpPr>
          <p:cNvPr id="462"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Positives:</a:t>
            </a:r>
            <a:endParaRPr/>
          </a:p>
          <a:p>
            <a:pPr lvl="1">
              <a:lnSpc>
                <a:spcPct val="100000"/>
              </a:lnSpc>
              <a:buFont charset="2" typeface="Wingdings"/>
              <a:buChar char=""/>
            </a:pPr>
            <a:r>
              <a:rPr lang="en-US" sz="2800">
                <a:solidFill>
                  <a:srgbClr val="333333"/>
                </a:solidFill>
                <a:latin typeface="CamingoDos Pro Cd"/>
              </a:rPr>
              <a:t>Helps with apps that have many cross-cutting concerns</a:t>
            </a:r>
            <a:endParaRPr/>
          </a:p>
          <a:p>
            <a:pPr lvl="1">
              <a:lnSpc>
                <a:spcPct val="100000"/>
              </a:lnSpc>
              <a:buFont charset="2" typeface="Wingdings"/>
              <a:buChar char=""/>
            </a:pPr>
            <a:r>
              <a:rPr lang="en-US" sz="2800">
                <a:solidFill>
                  <a:srgbClr val="333333"/>
                </a:solidFill>
                <a:latin typeface="CamingoDos Pro Cd"/>
              </a:rPr>
              <a:t>Tests don’t represent the structure of the application, which is likely to change</a:t>
            </a:r>
            <a:endParaRPr/>
          </a:p>
          <a:p>
            <a:pPr lvl="1">
              <a:lnSpc>
                <a:spcPct val="100000"/>
              </a:lnSpc>
              <a:buFont charset="2" typeface="Wingdings"/>
              <a:buChar char=""/>
            </a:pPr>
            <a:r>
              <a:rPr lang="en-US" sz="2800">
                <a:solidFill>
                  <a:srgbClr val="333333"/>
                </a:solidFill>
                <a:latin typeface="CamingoDos Pro Cd"/>
              </a:rPr>
              <a:t>Easy for new users to pick up</a:t>
            </a:r>
            <a:endParaRPr/>
          </a:p>
          <a:p>
            <a:pPr>
              <a:lnSpc>
                <a:spcPct val="100000"/>
              </a:lnSpc>
            </a:pPr>
            <a:r>
              <a:rPr lang="en-US" sz="3200">
                <a:solidFill>
                  <a:srgbClr val="333333"/>
                </a:solidFill>
                <a:latin typeface="CamingoDos Pro Cd"/>
              </a:rPr>
              <a:t>Negatives:</a:t>
            </a:r>
            <a:endParaRPr/>
          </a:p>
          <a:p>
            <a:pPr lvl="1">
              <a:lnSpc>
                <a:spcPct val="100000"/>
              </a:lnSpc>
              <a:buFont charset="2" typeface="Wingdings"/>
              <a:buChar char=""/>
            </a:pPr>
            <a:r>
              <a:rPr lang="en-US" sz="2800">
                <a:solidFill>
                  <a:srgbClr val="333333"/>
                </a:solidFill>
                <a:latin typeface="CamingoDos Pro Cd"/>
              </a:rPr>
              <a:t>Not as elegant as the Page Object Pattern</a:t>
            </a:r>
            <a:endParaRPr/>
          </a:p>
          <a:p>
            <a:pPr lvl="1">
              <a:lnSpc>
                <a:spcPct val="100000"/>
              </a:lnSpc>
              <a:buFont charset="2" typeface="Wingdings"/>
              <a:buChar char=""/>
            </a:pPr>
            <a:r>
              <a:rPr lang="en-US" sz="2800">
                <a:solidFill>
                  <a:srgbClr val="333333"/>
                </a:solidFill>
                <a:latin typeface="CamingoDos Pro Cd"/>
              </a:rPr>
              <a:t>More work to maintain</a:t>
            </a:r>
            <a:endParaRPr/>
          </a:p>
        </p:txBody>
      </p:sp>
      <p:sp>
        <p:nvSpPr>
          <p:cNvPr id="463" name="CustomShape 3"/>
          <p:cNvSpPr/>
          <p:nvPr/>
        </p:nvSpPr>
        <p:spPr>
          <a:xfrm>
            <a:off x="457200" y="1828800"/>
            <a:ext cx="8229240" cy="4266720"/>
          </a:xfrm>
          <a:prstGeom prst="rect">
            <a:avLst/>
          </a:prstGeom>
          <a:noFill/>
          <a:ln>
            <a:noFill/>
          </a:ln>
        </p:spPr>
      </p:sp>
    </p:spTree>
  </p:cSld>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Domain Object Pattern</a:t>
            </a:r>
            <a:endParaRPr/>
          </a:p>
        </p:txBody>
      </p:sp>
      <p:sp>
        <p:nvSpPr>
          <p:cNvPr id="465" name="CustomShape 2"/>
          <p:cNvSpPr/>
          <p:nvPr/>
        </p:nvSpPr>
        <p:spPr>
          <a:xfrm>
            <a:off x="1547280" y="1124640"/>
            <a:ext cx="1896480" cy="866520"/>
          </a:xfrm>
          <a:prstGeom prst="rect">
            <a:avLst/>
          </a:prstGeom>
          <a:noFill/>
          <a:ln>
            <a:noFill/>
          </a:ln>
        </p:spPr>
        <p:txBody>
          <a:bodyPr bIns="65160" lIns="129960" rIns="129960" tIns="65160"/>
          <a:p>
            <a:pPr algn="ctr">
              <a:lnSpc>
                <a:spcPct val="100000"/>
              </a:lnSpc>
            </a:pPr>
            <a:r>
              <a:rPr b="1" lang="en-US" sz="3200">
                <a:solidFill>
                  <a:srgbClr val="292929"/>
                </a:solidFill>
                <a:latin typeface="Calibri"/>
              </a:rPr>
              <a:t>ACTIONS</a:t>
            </a:r>
            <a:endParaRPr/>
          </a:p>
        </p:txBody>
      </p:sp>
      <p:sp>
        <p:nvSpPr>
          <p:cNvPr id="466" name="CustomShape 3"/>
          <p:cNvSpPr/>
          <p:nvPr/>
        </p:nvSpPr>
        <p:spPr>
          <a:xfrm>
            <a:off x="707400" y="188424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Login</a:t>
            </a:r>
            <a:endParaRPr/>
          </a:p>
        </p:txBody>
      </p:sp>
      <p:sp>
        <p:nvSpPr>
          <p:cNvPr id="467" name="CustomShape 4"/>
          <p:cNvSpPr/>
          <p:nvPr/>
        </p:nvSpPr>
        <p:spPr>
          <a:xfrm>
            <a:off x="707400" y="278244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Add</a:t>
            </a:r>
            <a:endParaRPr/>
          </a:p>
        </p:txBody>
      </p:sp>
      <p:sp>
        <p:nvSpPr>
          <p:cNvPr id="468" name="CustomShape 5"/>
          <p:cNvSpPr/>
          <p:nvPr/>
        </p:nvSpPr>
        <p:spPr>
          <a:xfrm>
            <a:off x="707400" y="364500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Rent</a:t>
            </a:r>
            <a:endParaRPr/>
          </a:p>
        </p:txBody>
      </p:sp>
      <p:sp>
        <p:nvSpPr>
          <p:cNvPr id="469" name="CustomShape 6"/>
          <p:cNvSpPr/>
          <p:nvPr/>
        </p:nvSpPr>
        <p:spPr>
          <a:xfrm>
            <a:off x="707400" y="451044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Return</a:t>
            </a:r>
            <a:endParaRPr/>
          </a:p>
        </p:txBody>
      </p:sp>
      <p:sp>
        <p:nvSpPr>
          <p:cNvPr id="470" name="CustomShape 7"/>
          <p:cNvSpPr/>
          <p:nvPr/>
        </p:nvSpPr>
        <p:spPr>
          <a:xfrm>
            <a:off x="4932000" y="188424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Movie</a:t>
            </a:r>
            <a:endParaRPr/>
          </a:p>
        </p:txBody>
      </p:sp>
      <p:sp>
        <p:nvSpPr>
          <p:cNvPr id="471" name="CustomShape 8"/>
          <p:cNvSpPr/>
          <p:nvPr/>
        </p:nvSpPr>
        <p:spPr>
          <a:xfrm>
            <a:off x="707400" y="537300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Search</a:t>
            </a:r>
            <a:endParaRPr/>
          </a:p>
        </p:txBody>
      </p:sp>
      <p:sp>
        <p:nvSpPr>
          <p:cNvPr id="472" name="CustomShape 9"/>
          <p:cNvSpPr/>
          <p:nvPr/>
        </p:nvSpPr>
        <p:spPr>
          <a:xfrm>
            <a:off x="4932000" y="278244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Customer</a:t>
            </a:r>
            <a:endParaRPr/>
          </a:p>
        </p:txBody>
      </p:sp>
      <p:sp>
        <p:nvSpPr>
          <p:cNvPr id="473" name="CustomShape 10"/>
          <p:cNvSpPr/>
          <p:nvPr/>
        </p:nvSpPr>
        <p:spPr>
          <a:xfrm>
            <a:off x="4932000" y="3645000"/>
            <a:ext cx="3576240" cy="65052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Rental</a:t>
            </a:r>
            <a:endParaRPr/>
          </a:p>
        </p:txBody>
      </p:sp>
      <p:sp>
        <p:nvSpPr>
          <p:cNvPr id="474" name="CustomShape 11"/>
          <p:cNvSpPr/>
          <p:nvPr/>
        </p:nvSpPr>
        <p:spPr>
          <a:xfrm>
            <a:off x="4932000" y="4510440"/>
            <a:ext cx="3576240" cy="649080"/>
          </a:xfrm>
          <a:prstGeom prst="rect">
            <a:avLst/>
          </a:prstGeom>
          <a:noFill/>
          <a:ln w="9360">
            <a:solidFill>
              <a:srgbClr val="000000"/>
            </a:solidFill>
            <a:round/>
          </a:ln>
        </p:spPr>
        <p:txBody>
          <a:bodyPr bIns="65160" lIns="129960" rIns="129960" tIns="65160"/>
          <a:p>
            <a:pPr algn="ctr">
              <a:lnSpc>
                <a:spcPct val="100000"/>
              </a:lnSpc>
            </a:pPr>
            <a:r>
              <a:rPr lang="en-US" sz="3200">
                <a:solidFill>
                  <a:srgbClr val="292929"/>
                </a:solidFill>
                <a:latin typeface="Calibri"/>
              </a:rPr>
              <a:t>Membership Plan</a:t>
            </a:r>
            <a:endParaRPr/>
          </a:p>
        </p:txBody>
      </p:sp>
      <p:sp>
        <p:nvSpPr>
          <p:cNvPr id="475" name="CustomShape 12"/>
          <p:cNvSpPr/>
          <p:nvPr/>
        </p:nvSpPr>
        <p:spPr>
          <a:xfrm>
            <a:off x="5643720" y="1124640"/>
            <a:ext cx="2168280" cy="866520"/>
          </a:xfrm>
          <a:prstGeom prst="rect">
            <a:avLst/>
          </a:prstGeom>
          <a:noFill/>
          <a:ln>
            <a:noFill/>
          </a:ln>
        </p:spPr>
        <p:txBody>
          <a:bodyPr bIns="65160" lIns="129960" rIns="129960" tIns="65160"/>
          <a:p>
            <a:pPr algn="ctr">
              <a:lnSpc>
                <a:spcPct val="100000"/>
              </a:lnSpc>
            </a:pPr>
            <a:r>
              <a:rPr b="1" lang="en-US" sz="3200">
                <a:solidFill>
                  <a:srgbClr val="292929"/>
                </a:solidFill>
                <a:latin typeface="Calibri"/>
              </a:rPr>
              <a:t>ENTITIES</a:t>
            </a:r>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Domain Object Pattern</a:t>
            </a:r>
            <a:endParaRPr/>
          </a:p>
        </p:txBody>
      </p:sp>
      <p:sp>
        <p:nvSpPr>
          <p:cNvPr id="477" name="TextShape 2"/>
          <p:cNvSpPr txBox="1"/>
          <p:nvPr/>
        </p:nvSpPr>
        <p:spPr>
          <a:xfrm>
            <a:off x="457200" y="1600200"/>
            <a:ext cx="8229240" cy="4173480"/>
          </a:xfrm>
          <a:prstGeom prst="rect">
            <a:avLst/>
          </a:prstGeom>
        </p:spPr>
        <p:txBody>
          <a:bodyPr/>
          <a:p>
            <a:pPr>
              <a:lnSpc>
                <a:spcPct val="100000"/>
              </a:lnSpc>
            </a:pPr>
            <a:r>
              <a:rPr b="1" lang="en-US">
                <a:solidFill>
                  <a:srgbClr val="333333"/>
                </a:solidFill>
                <a:latin typeface="Courier New"/>
              </a:rPr>
              <a:t>public class Customer {</a:t>
            </a:r>
            <a:endParaRPr/>
          </a:p>
          <a:p>
            <a:pPr>
              <a:lnSpc>
                <a:spcPct val="100000"/>
              </a:lnSpc>
            </a:pPr>
            <a:r>
              <a:rPr b="1" lang="en-US">
                <a:solidFill>
                  <a:srgbClr val="333333"/>
                </a:solidFill>
                <a:latin typeface="Courier New"/>
              </a:rPr>
              <a:t>  </a:t>
            </a:r>
            <a:r>
              <a:rPr b="1" lang="en-US">
                <a:solidFill>
                  <a:srgbClr val="333333"/>
                </a:solidFill>
                <a:latin typeface="Courier New"/>
              </a:rPr>
              <a:t>public void Add()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Add Customer implementation</a:t>
            </a:r>
            <a:endParaRPr/>
          </a:p>
          <a:p>
            <a:pPr>
              <a:lnSpc>
                <a:spcPct val="100000"/>
              </a:lnSpc>
            </a:pPr>
            <a:r>
              <a:rPr b="1" lang="en-US">
                <a:solidFill>
                  <a:srgbClr val="333333"/>
                </a:solidFill>
                <a:latin typeface="Courier New"/>
              </a:rPr>
              <a:t>    </a:t>
            </a:r>
            <a:r>
              <a:rPr b="1" lang="en-US">
                <a:solidFill>
                  <a:srgbClr val="333333"/>
                </a:solidFill>
                <a:latin typeface="Courier New"/>
              </a:rPr>
              <a:t># enter customer name</a:t>
            </a:r>
            <a:endParaRPr/>
          </a:p>
          <a:p>
            <a:pPr>
              <a:lnSpc>
                <a:spcPct val="100000"/>
              </a:lnSpc>
            </a:pPr>
            <a:r>
              <a:rPr b="1" lang="en-US">
                <a:solidFill>
                  <a:srgbClr val="333333"/>
                </a:solidFill>
                <a:latin typeface="Courier New"/>
              </a:rPr>
              <a:t>    </a:t>
            </a:r>
            <a:r>
              <a:rPr b="1" lang="en-US">
                <a:solidFill>
                  <a:srgbClr val="333333"/>
                </a:solidFill>
                <a:latin typeface="Courier New"/>
              </a:rPr>
              <a:t># enter customer ID</a:t>
            </a:r>
            <a:endParaRPr/>
          </a:p>
          <a:p>
            <a:pPr>
              <a:lnSpc>
                <a:spcPct val="100000"/>
              </a:lnSpc>
            </a:pPr>
            <a:r>
              <a:rPr b="1" lang="en-US">
                <a:solidFill>
                  <a:srgbClr val="333333"/>
                </a:solidFill>
                <a:latin typeface="Courier New"/>
              </a:rPr>
              <a:t>    </a:t>
            </a:r>
            <a:r>
              <a:rPr b="1" lang="en-US">
                <a:solidFill>
                  <a:srgbClr val="333333"/>
                </a:solidFill>
                <a:latin typeface="Courier New"/>
              </a:rPr>
              <a:t># submit customer info</a:t>
            </a:r>
            <a:endParaRPr/>
          </a:p>
          <a:p>
            <a:pPr>
              <a:lnSpc>
                <a:spcPct val="100000"/>
              </a:lnSpc>
            </a:pPr>
            <a:r>
              <a:rPr b="1" lang="en-US">
                <a:solidFill>
                  <a:srgbClr val="333333"/>
                </a:solidFill>
                <a:latin typeface="Courier New"/>
              </a:rPr>
              <a:t>  </a:t>
            </a:r>
            <a:r>
              <a:rPr b="1" lang="en-US">
                <a:solidFill>
                  <a:srgbClr val="333333"/>
                </a:solidFill>
                <a:latin typeface="Courier New"/>
              </a:rPr>
              <a:t>}}</a:t>
            </a:r>
            <a:endParaRPr/>
          </a:p>
          <a:p>
            <a:pPr>
              <a:lnSpc>
                <a:spcPct val="100000"/>
              </a:lnSpc>
            </a:pPr>
            <a:r>
              <a:rPr b="1" lang="en-US">
                <a:solidFill>
                  <a:srgbClr val="333333"/>
                </a:solidFill>
                <a:latin typeface="Courier New"/>
              </a:rPr>
              <a:t>public class Movie {</a:t>
            </a:r>
            <a:endParaRPr/>
          </a:p>
          <a:p>
            <a:pPr>
              <a:lnSpc>
                <a:spcPct val="100000"/>
              </a:lnSpc>
            </a:pPr>
            <a:r>
              <a:rPr b="1" lang="en-US">
                <a:solidFill>
                  <a:srgbClr val="333333"/>
                </a:solidFill>
                <a:latin typeface="Courier New"/>
              </a:rPr>
              <a:t>  </a:t>
            </a:r>
            <a:r>
              <a:rPr b="1" lang="en-US">
                <a:solidFill>
                  <a:srgbClr val="333333"/>
                </a:solidFill>
                <a:latin typeface="Courier New"/>
              </a:rPr>
              <a:t>public void Add()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Add Movie Implementation</a:t>
            </a:r>
            <a:endParaRPr/>
          </a:p>
          <a:p>
            <a:pPr>
              <a:lnSpc>
                <a:spcPct val="100000"/>
              </a:lnSpc>
            </a:pPr>
            <a:r>
              <a:rPr b="1" lang="en-US">
                <a:solidFill>
                  <a:srgbClr val="333333"/>
                </a:solidFill>
                <a:latin typeface="Courier New"/>
              </a:rPr>
              <a:t>  </a:t>
            </a:r>
            <a:r>
              <a:rPr b="1" lang="en-US">
                <a:solidFill>
                  <a:srgbClr val="333333"/>
                </a:solidFill>
                <a:latin typeface="Courier New"/>
              </a:rPr>
              <a:t>}}</a:t>
            </a:r>
            <a:endParaRPr/>
          </a:p>
          <a:p>
            <a:pPr>
              <a:lnSpc>
                <a:spcPct val="100000"/>
              </a:lnSpc>
            </a:pPr>
            <a:r>
              <a:rPr b="1" lang="en-US">
                <a:solidFill>
                  <a:srgbClr val="333333"/>
                </a:solidFill>
                <a:latin typeface="Courier New"/>
              </a:rPr>
              <a:t>public class Rental {</a:t>
            </a:r>
            <a:endParaRPr/>
          </a:p>
          <a:p>
            <a:pPr>
              <a:lnSpc>
                <a:spcPct val="100000"/>
              </a:lnSpc>
            </a:pPr>
            <a:r>
              <a:rPr b="1" lang="en-US">
                <a:solidFill>
                  <a:srgbClr val="333333"/>
                </a:solidFill>
                <a:latin typeface="Courier New"/>
              </a:rPr>
              <a:t>  </a:t>
            </a:r>
            <a:r>
              <a:rPr b="1" lang="en-US">
                <a:solidFill>
                  <a:srgbClr val="333333"/>
                </a:solidFill>
                <a:latin typeface="Courier New"/>
              </a:rPr>
              <a:t>public void Create() throws Exception {</a:t>
            </a:r>
            <a:endParaRPr/>
          </a:p>
          <a:p>
            <a:pPr>
              <a:lnSpc>
                <a:spcPct val="100000"/>
              </a:lnSpc>
            </a:pPr>
            <a:r>
              <a:rPr b="1" lang="en-US">
                <a:solidFill>
                  <a:srgbClr val="333333"/>
                </a:solidFill>
                <a:latin typeface="Courier New"/>
              </a:rPr>
              <a:t>    </a:t>
            </a:r>
            <a:r>
              <a:rPr b="1" lang="en-US">
                <a:solidFill>
                  <a:srgbClr val="333333"/>
                </a:solidFill>
                <a:latin typeface="Courier New"/>
              </a:rPr>
              <a:t># Rent Movie implementation</a:t>
            </a:r>
            <a:endParaRPr/>
          </a:p>
          <a:p>
            <a:pPr>
              <a:lnSpc>
                <a:spcPct val="100000"/>
              </a:lnSpc>
            </a:pPr>
            <a:r>
              <a:rPr b="1" lang="en-US">
                <a:solidFill>
                  <a:srgbClr val="333333"/>
                </a:solidFill>
                <a:latin typeface="Courier New"/>
              </a:rPr>
              <a:t>    </a:t>
            </a:r>
            <a:r>
              <a:rPr b="1" lang="en-US">
                <a:solidFill>
                  <a:srgbClr val="333333"/>
                </a:solidFill>
                <a:latin typeface="Courier New"/>
              </a:rPr>
              <a:t># enter customer ID</a:t>
            </a:r>
            <a:endParaRPr/>
          </a:p>
          <a:p>
            <a:pPr>
              <a:lnSpc>
                <a:spcPct val="100000"/>
              </a:lnSpc>
            </a:pPr>
            <a:r>
              <a:rPr b="1" lang="en-US">
                <a:solidFill>
                  <a:srgbClr val="333333"/>
                </a:solidFill>
                <a:latin typeface="Courier New"/>
              </a:rPr>
              <a:t>    </a:t>
            </a:r>
            <a:r>
              <a:rPr b="1" lang="en-US">
                <a:solidFill>
                  <a:srgbClr val="333333"/>
                </a:solidFill>
                <a:latin typeface="Courier New"/>
              </a:rPr>
              <a:t># enter Movie Name</a:t>
            </a:r>
            <a:endParaRPr/>
          </a:p>
          <a:p>
            <a:pPr>
              <a:lnSpc>
                <a:spcPct val="100000"/>
              </a:lnSpc>
            </a:pPr>
            <a:r>
              <a:rPr b="1" lang="en-US">
                <a:solidFill>
                  <a:srgbClr val="333333"/>
                </a:solidFill>
                <a:latin typeface="Courier New"/>
              </a:rPr>
              <a:t>    </a:t>
            </a:r>
            <a:r>
              <a:rPr b="1" lang="en-US">
                <a:solidFill>
                  <a:srgbClr val="333333"/>
                </a:solidFill>
                <a:latin typeface="Courier New"/>
              </a:rPr>
              <a:t># submit Rental</a:t>
            </a:r>
            <a:r>
              <a:rPr b="1" lang="en-US">
                <a:solidFill>
                  <a:srgbClr val="333333"/>
                </a:solidFill>
                <a:latin typeface="Courier New"/>
              </a:rPr>
              <a:t>	</a:t>
            </a:r>
            <a:endParaRPr/>
          </a:p>
          <a:p>
            <a:pPr>
              <a:lnSpc>
                <a:spcPct val="100000"/>
              </a:lnSpc>
            </a:pPr>
            <a:r>
              <a:rPr b="1" lang="en-US">
                <a:solidFill>
                  <a:srgbClr val="333333"/>
                </a:solidFill>
                <a:latin typeface="Courier New"/>
              </a:rPr>
              <a:t>  </a:t>
            </a:r>
            <a:r>
              <a:rPr b="1" lang="en-US">
                <a:solidFill>
                  <a:srgbClr val="333333"/>
                </a:solidFill>
                <a:latin typeface="Courier New"/>
              </a:rPr>
              <a:t>}}</a:t>
            </a:r>
            <a:endParaRPr/>
          </a:p>
          <a:p>
            <a:pPr>
              <a:lnSpc>
                <a:spcPct val="100000"/>
              </a:lnSpc>
            </a:pPr>
            <a:endParaRPr/>
          </a:p>
        </p:txBody>
      </p:sp>
      <p:sp>
        <p:nvSpPr>
          <p:cNvPr id="478" name="CustomShape 3"/>
          <p:cNvSpPr/>
          <p:nvPr/>
        </p:nvSpPr>
        <p:spPr>
          <a:xfrm>
            <a:off x="457200" y="1828800"/>
            <a:ext cx="8229240" cy="4266720"/>
          </a:xfrm>
          <a:prstGeom prst="rect">
            <a:avLst/>
          </a:prstGeom>
          <a:noFill/>
          <a:ln>
            <a:noFill/>
          </a:ln>
        </p:spPr>
      </p:sp>
    </p:spTree>
  </p:cSld>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9" name="TextShape 1"/>
          <p:cNvSpPr txBox="1"/>
          <p:nvPr/>
        </p:nvSpPr>
        <p:spPr>
          <a:xfrm>
            <a:off x="722160" y="4406760"/>
            <a:ext cx="7772040" cy="1361880"/>
          </a:xfrm>
          <a:prstGeom prst="rect">
            <a:avLst/>
          </a:prstGeom>
        </p:spPr>
        <p:txBody>
          <a:bodyPr/>
          <a:p>
            <a:pPr>
              <a:lnSpc>
                <a:spcPct val="100000"/>
              </a:lnSpc>
            </a:pPr>
            <a:r>
              <a:rPr b="1" lang="en-US" sz="4000">
                <a:solidFill>
                  <a:srgbClr val="000000"/>
                </a:solidFill>
                <a:latin typeface="Marydale"/>
              </a:rPr>
              <a:t>Recommended Practices</a:t>
            </a:r>
            <a:endParaRPr/>
          </a:p>
        </p:txBody>
      </p:sp>
      <p:sp>
        <p:nvSpPr>
          <p:cNvPr id="480" name="TextShape 2"/>
          <p:cNvSpPr txBox="1"/>
          <p:nvPr/>
        </p:nvSpPr>
        <p:spPr>
          <a:xfrm>
            <a:off x="722160" y="2906640"/>
            <a:ext cx="7772040" cy="1499760"/>
          </a:xfrm>
          <a:prstGeom prst="rect">
            <a:avLst/>
          </a:prstGeom>
        </p:spPr>
        <p:txBody>
          <a:bodyPr anchor="b"/>
          <a:p>
            <a:pPr>
              <a:lnSpc>
                <a:spcPct val="100000"/>
              </a:lnSpc>
            </a:pPr>
            <a:r>
              <a:rPr lang="en-US" sz="2000">
                <a:solidFill>
                  <a:srgbClr val="8b8b8b"/>
                </a:solidFill>
                <a:latin typeface="CamingoDos Pro Cd"/>
              </a:rPr>
              <a:t>Functional Testing</a:t>
            </a:r>
            <a:endParaRPr/>
          </a:p>
        </p:txBody>
      </p:sp>
    </p:spTree>
  </p:cSld>
  <p:timing>
    <p:tnLst>
      <p:par>
        <p:cTn dur="indefinite" id="29" nodeType="tmRoot" restart="never">
          <p:childTnLst>
            <p:seq>
              <p:cTn id="30"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Recommended Practices</a:t>
            </a:r>
            <a:endParaRPr/>
          </a:p>
        </p:txBody>
      </p:sp>
      <p:sp>
        <p:nvSpPr>
          <p:cNvPr id="482"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UI Changes</a:t>
            </a:r>
            <a:endParaRPr/>
          </a:p>
          <a:p>
            <a:pPr lvl="1">
              <a:lnSpc>
                <a:spcPct val="100000"/>
              </a:lnSpc>
              <a:buFont typeface="Arial"/>
              <a:buChar char="–"/>
            </a:pPr>
            <a:r>
              <a:rPr lang="en-US" sz="2800">
                <a:solidFill>
                  <a:srgbClr val="333333"/>
                </a:solidFill>
                <a:latin typeface="CamingoDos Pro Cd"/>
              </a:rPr>
              <a:t>Xpath is difficult to maintain</a:t>
            </a:r>
            <a:r>
              <a:rPr lang="en-US" sz="2800">
                <a:solidFill>
                  <a:srgbClr val="333333"/>
                </a:solidFill>
                <a:latin typeface="CamingoDos Pro Cd"/>
              </a:rPr>
              <a:t>
</a:t>
            </a:r>
            <a:r>
              <a:rPr lang="en-US" sz="2800">
                <a:solidFill>
                  <a:srgbClr val="333333"/>
                </a:solidFill>
                <a:latin typeface="CamingoDos Pro Cd"/>
              </a:rPr>
              <a:t>Avoid using xpaths</a:t>
            </a:r>
            <a:endParaRPr/>
          </a:p>
          <a:p>
            <a:pPr lvl="1">
              <a:lnSpc>
                <a:spcPct val="100000"/>
              </a:lnSpc>
              <a:buFont typeface="Arial"/>
              <a:buChar char="–"/>
            </a:pPr>
            <a:r>
              <a:rPr lang="en-US" sz="2800">
                <a:solidFill>
                  <a:srgbClr val="333333"/>
                </a:solidFill>
                <a:latin typeface="CamingoDos Pro Cd"/>
              </a:rPr>
              <a:t>ID change</a:t>
            </a:r>
            <a:r>
              <a:rPr lang="en-US" sz="2800">
                <a:solidFill>
                  <a:srgbClr val="333333"/>
                </a:solidFill>
                <a:latin typeface="CamingoDos Pro Cd"/>
              </a:rPr>
              <a:t>
</a:t>
            </a:r>
            <a:r>
              <a:rPr lang="en-US" sz="2800">
                <a:solidFill>
                  <a:srgbClr val="333333"/>
                </a:solidFill>
                <a:latin typeface="CamingoDos Pro Cd"/>
              </a:rPr>
              <a:t>Create constant IDs &amp; reuse</a:t>
            </a:r>
            <a:endParaRPr/>
          </a:p>
          <a:p>
            <a:endParaRPr/>
          </a:p>
          <a:p>
            <a:pPr>
              <a:lnSpc>
                <a:spcPct val="100000"/>
              </a:lnSpc>
            </a:pPr>
            <a:r>
              <a:rPr lang="en-US" sz="3200">
                <a:solidFill>
                  <a:srgbClr val="333333"/>
                </a:solidFill>
                <a:latin typeface="CamingoDos Pro Cd"/>
              </a:rPr>
              <a:t>Follow DRY principle </a:t>
            </a:r>
            <a:endParaRPr/>
          </a:p>
          <a:p>
            <a:pPr>
              <a:lnSpc>
                <a:spcPct val="100000"/>
              </a:lnSpc>
            </a:pPr>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3"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Recommended Practices</a:t>
            </a:r>
            <a:endParaRPr/>
          </a:p>
        </p:txBody>
      </p:sp>
      <p:sp>
        <p:nvSpPr>
          <p:cNvPr id="484"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Scenarios</a:t>
            </a:r>
            <a:endParaRPr/>
          </a:p>
          <a:p>
            <a:pPr lvl="1">
              <a:lnSpc>
                <a:spcPct val="100000"/>
              </a:lnSpc>
              <a:buFont typeface="Arial"/>
              <a:buChar char="–"/>
            </a:pPr>
            <a:r>
              <a:rPr lang="en-US" sz="2800">
                <a:solidFill>
                  <a:srgbClr val="333333"/>
                </a:solidFill>
                <a:latin typeface="CamingoDos Pro Cd"/>
              </a:rPr>
              <a:t>Write from business perspective</a:t>
            </a:r>
            <a:endParaRPr/>
          </a:p>
          <a:p>
            <a:pPr lvl="1">
              <a:lnSpc>
                <a:spcPct val="100000"/>
              </a:lnSpc>
              <a:buFont typeface="Arial"/>
              <a:buChar char="–"/>
            </a:pPr>
            <a:r>
              <a:rPr lang="en-US" sz="2800">
                <a:solidFill>
                  <a:srgbClr val="333333"/>
                </a:solidFill>
                <a:latin typeface="CamingoDos Pro Cd"/>
              </a:rPr>
              <a:t>Write tests for reusability</a:t>
            </a:r>
            <a:endParaRPr/>
          </a:p>
          <a:p>
            <a:pPr lvl="1">
              <a:lnSpc>
                <a:spcPct val="100000"/>
              </a:lnSpc>
              <a:buFont typeface="Arial"/>
              <a:buChar char="–"/>
            </a:pPr>
            <a:r>
              <a:rPr lang="en-US" sz="2800">
                <a:solidFill>
                  <a:srgbClr val="333333"/>
                </a:solidFill>
                <a:latin typeface="CamingoDos Pro Cd"/>
              </a:rPr>
              <a:t>Refactor steps</a:t>
            </a:r>
            <a:endParaRPr/>
          </a:p>
          <a:p>
            <a:pPr lvl="1">
              <a:lnSpc>
                <a:spcPct val="100000"/>
              </a:lnSpc>
              <a:buFont typeface="Arial"/>
              <a:buChar char="–"/>
            </a:pPr>
            <a:r>
              <a:rPr lang="en-US" sz="2800">
                <a:solidFill>
                  <a:srgbClr val="333333"/>
                </a:solidFill>
                <a:latin typeface="CamingoDos Pro Cd"/>
              </a:rPr>
              <a:t>Extract steps as you go</a:t>
            </a:r>
            <a:endParaRPr/>
          </a:p>
          <a:p>
            <a:pPr lvl="1">
              <a:lnSpc>
                <a:spcPct val="100000"/>
              </a:lnSpc>
              <a:buFont typeface="Arial"/>
              <a:buChar char="–"/>
            </a:pPr>
            <a:r>
              <a:rPr lang="en-US" sz="2800">
                <a:solidFill>
                  <a:srgbClr val="333333"/>
                </a:solidFill>
                <a:latin typeface="CamingoDos Pro Cd"/>
              </a:rPr>
              <a:t>Rule of Thumb for workflow – not more than 10 steps</a:t>
            </a:r>
            <a:endParaRPr/>
          </a:p>
          <a:p>
            <a:pPr lvl="1">
              <a:lnSpc>
                <a:spcPct val="100000"/>
              </a:lnSpc>
              <a:buFont typeface="Arial"/>
              <a:buChar char="–"/>
            </a:pPr>
            <a:r>
              <a:rPr lang="en-US" sz="2800">
                <a:solidFill>
                  <a:srgbClr val="333333"/>
                </a:solidFill>
                <a:latin typeface="CamingoDos Pro Cd"/>
              </a:rPr>
              <a:t>Limit verifications and assertions in extracted steps</a:t>
            </a:r>
            <a:endParaRPr/>
          </a:p>
          <a:p>
            <a:pPr>
              <a:lnSpc>
                <a:spcPct val="100000"/>
              </a:lnSpc>
            </a:pPr>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5"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Challenges</a:t>
            </a:r>
            <a:endParaRPr/>
          </a:p>
        </p:txBody>
      </p:sp>
      <p:sp>
        <p:nvSpPr>
          <p:cNvPr id="486" name="TextShape 2"/>
          <p:cNvSpPr txBox="1"/>
          <p:nvPr/>
        </p:nvSpPr>
        <p:spPr>
          <a:xfrm>
            <a:off x="457200" y="1600200"/>
            <a:ext cx="8229240" cy="4173480"/>
          </a:xfrm>
          <a:prstGeom prst="rect">
            <a:avLst/>
          </a:prstGeom>
        </p:spPr>
        <p:txBody>
          <a:bodyPr/>
          <a:p>
            <a:pPr>
              <a:lnSpc>
                <a:spcPct val="100000"/>
              </a:lnSpc>
            </a:pPr>
            <a:r>
              <a:rPr lang="en-US" sz="3200">
                <a:solidFill>
                  <a:srgbClr val="333333"/>
                </a:solidFill>
                <a:latin typeface="CamingoDos Pro Cd"/>
              </a:rPr>
              <a:t>Unstable Tests</a:t>
            </a:r>
            <a:endParaRPr/>
          </a:p>
          <a:p>
            <a:pPr lvl="1">
              <a:lnSpc>
                <a:spcPct val="100000"/>
              </a:lnSpc>
              <a:buFont typeface="Arial"/>
              <a:buChar char="–"/>
            </a:pPr>
            <a:r>
              <a:rPr lang="en-US" sz="2800">
                <a:solidFill>
                  <a:srgbClr val="333333"/>
                </a:solidFill>
                <a:latin typeface="CamingoDos Pro Cd"/>
              </a:rPr>
              <a:t>Page synchronization</a:t>
            </a:r>
            <a:endParaRPr/>
          </a:p>
          <a:p>
            <a:pPr lvl="1">
              <a:lnSpc>
                <a:spcPct val="100000"/>
              </a:lnSpc>
              <a:buFont typeface="Arial"/>
              <a:buChar char="–"/>
            </a:pPr>
            <a:r>
              <a:rPr lang="en-US" sz="2800">
                <a:solidFill>
                  <a:srgbClr val="333333"/>
                </a:solidFill>
                <a:latin typeface="CamingoDos Pro Cd"/>
              </a:rPr>
              <a:t>Waits</a:t>
            </a:r>
            <a:endParaRPr/>
          </a:p>
          <a:p>
            <a:pPr lvl="1">
              <a:lnSpc>
                <a:spcPct val="100000"/>
              </a:lnSpc>
              <a:buFont typeface="Arial"/>
              <a:buChar char="–"/>
            </a:pPr>
            <a:r>
              <a:rPr lang="en-US" sz="2800">
                <a:solidFill>
                  <a:srgbClr val="333333"/>
                </a:solidFill>
                <a:latin typeface="CamingoDos Pro Cd"/>
              </a:rPr>
              <a:t>Data dependencies</a:t>
            </a:r>
            <a:endParaRPr/>
          </a:p>
          <a:p>
            <a:pPr lvl="1">
              <a:lnSpc>
                <a:spcPct val="100000"/>
              </a:lnSpc>
              <a:buFont typeface="Arial"/>
              <a:buChar char="–"/>
            </a:pPr>
            <a:r>
              <a:rPr lang="en-US" sz="2800">
                <a:solidFill>
                  <a:srgbClr val="333333"/>
                </a:solidFill>
                <a:latin typeface="CamingoDos Pro Cd"/>
              </a:rPr>
              <a:t>Side-effects from tests</a:t>
            </a:r>
            <a:endParaRPr/>
          </a:p>
          <a:p>
            <a:pPr lvl="1">
              <a:lnSpc>
                <a:spcPct val="100000"/>
              </a:lnSpc>
              <a:buFont typeface="Arial"/>
              <a:buChar char="–"/>
            </a:pPr>
            <a:r>
              <a:rPr lang="en-US" sz="2800">
                <a:solidFill>
                  <a:srgbClr val="333333"/>
                </a:solidFill>
                <a:latin typeface="CamingoDos Pro Cd"/>
              </a:rPr>
              <a:t>Order/group execution problems</a:t>
            </a:r>
            <a:endParaRPr/>
          </a:p>
          <a:p>
            <a:pPr>
              <a:lnSpc>
                <a:spcPct val="100000"/>
              </a:lnSpc>
            </a:pPr>
            <a:r>
              <a:rPr lang="en-US" sz="3200">
                <a:solidFill>
                  <a:srgbClr val="333333"/>
                </a:solidFill>
                <a:latin typeface="CamingoDos Pro Cd"/>
              </a:rPr>
              <a:t>Unclear Tests</a:t>
            </a:r>
            <a:endParaRPr/>
          </a:p>
          <a:p>
            <a:pPr lvl="1">
              <a:lnSpc>
                <a:spcPct val="100000"/>
              </a:lnSpc>
              <a:buFont typeface="Arial"/>
              <a:buChar char="–"/>
            </a:pPr>
            <a:r>
              <a:rPr lang="en-US" sz="2800">
                <a:solidFill>
                  <a:srgbClr val="333333"/>
                </a:solidFill>
                <a:latin typeface="CamingoDos Pro Cd"/>
              </a:rPr>
              <a:t>Too many asserts</a:t>
            </a:r>
            <a:endParaRPr/>
          </a:p>
          <a:p>
            <a:pPr lvl="1">
              <a:lnSpc>
                <a:spcPct val="100000"/>
              </a:lnSpc>
              <a:buFont typeface="Arial"/>
              <a:buChar char="–"/>
            </a:pPr>
            <a:r>
              <a:rPr lang="en-US" sz="2800">
                <a:solidFill>
                  <a:srgbClr val="333333"/>
                </a:solidFill>
                <a:latin typeface="CamingoDos Pro Cd"/>
              </a:rPr>
              <a:t>Test duplication</a:t>
            </a:r>
            <a:endParaRPr/>
          </a:p>
          <a:p>
            <a:pPr lvl="1">
              <a:lnSpc>
                <a:spcPct val="100000"/>
              </a:lnSpc>
              <a:buFont typeface="Arial"/>
              <a:buChar char="–"/>
            </a:pPr>
            <a:r>
              <a:rPr lang="en-US" sz="2800">
                <a:solidFill>
                  <a:srgbClr val="333333"/>
                </a:solidFill>
                <a:latin typeface="CamingoDos Pro Cd"/>
              </a:rPr>
              <a:t>Unnecessary/duplicated setup</a:t>
            </a:r>
            <a:endParaRPr/>
          </a:p>
          <a:p>
            <a:pPr>
              <a:lnSpc>
                <a:spcPct val="100000"/>
              </a:lnSpc>
            </a:pP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